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sldIdLst>
    <p:sldId id="256" r:id="rId2"/>
    <p:sldId id="275" r:id="rId3"/>
    <p:sldId id="276" r:id="rId4"/>
    <p:sldId id="291" r:id="rId5"/>
    <p:sldId id="302" r:id="rId6"/>
    <p:sldId id="312" r:id="rId7"/>
    <p:sldId id="313" r:id="rId8"/>
    <p:sldId id="314" r:id="rId9"/>
    <p:sldId id="317" r:id="rId10"/>
    <p:sldId id="277" r:id="rId11"/>
    <p:sldId id="278" r:id="rId12"/>
    <p:sldId id="279" r:id="rId13"/>
    <p:sldId id="280" r:id="rId14"/>
    <p:sldId id="281" r:id="rId15"/>
    <p:sldId id="282" r:id="rId16"/>
    <p:sldId id="284" r:id="rId17"/>
    <p:sldId id="285" r:id="rId18"/>
    <p:sldId id="283" r:id="rId19"/>
    <p:sldId id="301" r:id="rId20"/>
    <p:sldId id="287" r:id="rId21"/>
    <p:sldId id="315" r:id="rId22"/>
    <p:sldId id="309" r:id="rId23"/>
    <p:sldId id="316" r:id="rId24"/>
    <p:sldId id="286" r:id="rId25"/>
    <p:sldId id="272" r:id="rId26"/>
    <p:sldId id="273" r:id="rId27"/>
    <p:sldId id="274" r:id="rId28"/>
    <p:sldId id="311" r:id="rId29"/>
    <p:sldId id="257" r:id="rId30"/>
    <p:sldId id="258" r:id="rId31"/>
    <p:sldId id="260" r:id="rId32"/>
    <p:sldId id="259" r:id="rId33"/>
    <p:sldId id="261" r:id="rId34"/>
    <p:sldId id="288" r:id="rId35"/>
    <p:sldId id="262" r:id="rId36"/>
    <p:sldId id="289" r:id="rId37"/>
    <p:sldId id="290" r:id="rId38"/>
    <p:sldId id="263" r:id="rId39"/>
    <p:sldId id="264" r:id="rId40"/>
    <p:sldId id="265" r:id="rId41"/>
    <p:sldId id="266" r:id="rId42"/>
    <p:sldId id="267" r:id="rId43"/>
    <p:sldId id="268" r:id="rId44"/>
    <p:sldId id="269" r:id="rId45"/>
    <p:sldId id="270" r:id="rId46"/>
    <p:sldId id="271" r:id="rId47"/>
    <p:sldId id="310" r:id="rId48"/>
    <p:sldId id="295" r:id="rId49"/>
    <p:sldId id="306" r:id="rId50"/>
    <p:sldId id="307" r:id="rId51"/>
    <p:sldId id="308" r:id="rId52"/>
    <p:sldId id="292" r:id="rId53"/>
    <p:sldId id="296" r:id="rId54"/>
    <p:sldId id="294" r:id="rId55"/>
    <p:sldId id="297" r:id="rId56"/>
    <p:sldId id="298" r:id="rId57"/>
    <p:sldId id="299" r:id="rId58"/>
    <p:sldId id="293" r:id="rId5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24" autoAdjust="0"/>
  </p:normalViewPr>
  <p:slideViewPr>
    <p:cSldViewPr>
      <p:cViewPr varScale="1">
        <p:scale>
          <a:sx n="78" d="100"/>
          <a:sy n="78" d="100"/>
        </p:scale>
        <p:origin x="152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DBA7C-C822-419B-8623-4C0A04C8C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FE5F6-C956-4A5E-B675-427ACE86B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77AE97-6914-4DF7-B5CA-E037FF8AC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A07E3-17CB-4FA4-B6E5-227529857E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12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73B7C-1FF2-48CD-B4DC-AF83375C3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1581F-8FE4-4098-91F0-6C16D7463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7BA75-0507-4BF9-ADBB-11F1AE0D9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C1D85-A7A2-4ADD-AE02-CDA726DC31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2536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9395F-4C27-4D7F-818D-88BB8BB3A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F6F58-5FB3-45F0-9C9C-DB1560E86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22C88-B9BB-4594-BB7F-E487BA74A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9198FA-FA54-4C59-B8C2-6EAA798F8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5305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69988" y="1946275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32388" y="1946275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169988" y="4079875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32388" y="4079875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A7827B4-643E-453B-8EC5-2DF2054F3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32F9525-F6C4-42F8-9772-2030D6760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EE01D81-E92D-4350-A2DD-CEB6DB040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0A3AA-B038-44A8-B91A-A652BEC091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7017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9402B8-8B6D-40F3-8174-1FC10CB1E9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5B2039-7361-4E31-BDF8-F1D17EB31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8D2C74-D4E5-4622-A766-9F916BF7E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380696B-355C-49B9-BB50-EE5DDA4F98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9781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32388" y="1946275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32388" y="4079875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1C96FD4-EF5A-4D5C-8E56-AB60CBFD8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5CE5C2F-2316-471A-AD2C-A31815B57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26F7C0-51FD-4BFC-88EE-6A19768B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9D5FB-6FD3-4818-AF6B-37CE925A58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9267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B2C9FCC-AF87-4B1C-BEB5-24847D78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0197400-18A6-43D1-A272-1C9E60ACD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C7F1AC-7BA0-4B5E-A3A7-FDBBC551D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219C1-1754-40F9-83B6-C561C4B342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1730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726025-59D2-4B28-AB8B-E4C454745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9CB71-AC55-4649-91E6-9651602F4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E6CF6-BD0A-46B2-AC68-7E4C4202A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C22D8-14AE-46C4-88F8-0296E037F1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7F50F-D3AA-4F97-958A-5D0A2ECF3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AAC8E6-ECEA-4BF8-8CAE-455F6539A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0CC683-33B5-4267-9E3F-D84D0A1B7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52C19-62E3-412D-A7F0-D1BDFBEC090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6125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8C87364-EA29-4D14-B510-D8EE1FE54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AED5E4C-7262-4EF4-8F44-38C8DA26F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84FA584-13BD-4723-BBBA-110F057AF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312E0D-C3ED-4E63-AEAD-E019CBEE08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08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9CF6B08-9B08-447A-BA19-9AE1B477C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83089BD-2C09-42E4-B9E2-2F7FB553D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827C333-6847-40F1-8C15-F8643ADAF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C1E22A-E300-476E-93AF-6CD2E865B9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5022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9233D8A-3CD7-46FF-8396-712CD017F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0EE9CBC-72A4-4097-B5C2-DFB007658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3BD2701-60D6-4DE2-AA4F-1DE92996D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816F34-5AAF-4892-8F0A-B1684C3B58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0935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37AA971-D10A-41CF-9B9D-C128306B5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E710500-FB55-428C-B5D1-3CADDE5DA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19B4442-55CC-4C70-BE22-816DBEF96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C2A7B-6B69-409C-84BC-EB22F8D823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614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C8D69FB-ED9D-48C1-83F8-963F67200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1E8E251-AF78-44B2-9E38-BCF2CEC9B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A9F59E8-92B6-48B1-9361-1560827B6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2D628-3145-4816-B012-C99355BDBA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3411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23D1600-BC0C-4A4B-879D-829BE4C25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6FC2EB-3A86-4B7D-B9A5-73AA653B5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676D8EF-8916-4792-8F00-712FA7A26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265529-1E7D-41B0-92BD-6C876B28A2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9294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0745E9C-BA34-4866-B832-B67F23CAD02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A9ABFF5-CF6D-46EC-9A70-056EBE49775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8DCA9-889C-4C6F-9AC4-025E4DF12D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21A22D-46C5-4531-B79E-53C803DAB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15FFC-E2BF-4199-B240-814E03B9E6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C1F9BAB-7D1C-4806-A0C1-73160F7B4AE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  <p:sldLayoutId id="2147483974" r:id="rId13"/>
    <p:sldLayoutId id="2147483972" r:id="rId14"/>
    <p:sldLayoutId id="214748397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D6CC4A76-8796-4CD4-9E80-13173377609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/>
              <a:t>Рехабилитација</a:t>
            </a:r>
            <a:r>
              <a:rPr lang="sr-Latn-CS" dirty="0"/>
              <a:t> </a:t>
            </a:r>
            <a:r>
              <a:rPr lang="sr-Cyrl-CS" dirty="0"/>
              <a:t>болесника</a:t>
            </a:r>
            <a:r>
              <a:rPr lang="sr-Latn-CS" dirty="0"/>
              <a:t> </a:t>
            </a:r>
            <a:r>
              <a:rPr lang="sr-Cyrl-CS" dirty="0"/>
              <a:t>са</a:t>
            </a:r>
            <a:r>
              <a:rPr lang="sr-Latn-CS" dirty="0"/>
              <a:t> </a:t>
            </a:r>
            <a:r>
              <a:rPr lang="sr-Cyrl-CS" dirty="0"/>
              <a:t>компликацијама</a:t>
            </a:r>
            <a:r>
              <a:rPr lang="sr-Latn-CS" dirty="0"/>
              <a:t> </a:t>
            </a:r>
            <a:r>
              <a:rPr lang="sr-Cyrl-CS" dirty="0"/>
              <a:t>посттрауматских</a:t>
            </a:r>
            <a:r>
              <a:rPr lang="sr-Latn-CS" dirty="0"/>
              <a:t> </a:t>
            </a:r>
            <a:r>
              <a:rPr lang="sr-Cyrl-CS" dirty="0"/>
              <a:t>стања</a:t>
            </a:r>
            <a:endParaRPr lang="en-US" dirty="0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9EE2D35D-EE17-429B-A028-6B6B5348149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/>
              <a:t>Доц</a:t>
            </a:r>
            <a:r>
              <a:rPr lang="sr-Latn-CS" dirty="0"/>
              <a:t>. </a:t>
            </a:r>
            <a:r>
              <a:rPr lang="sr-Cyrl-CS" dirty="0"/>
              <a:t>Др</a:t>
            </a:r>
            <a:r>
              <a:rPr lang="sr-Latn-CS" dirty="0"/>
              <a:t> </a:t>
            </a:r>
            <a:r>
              <a:rPr lang="sr-Cyrl-CS" dirty="0"/>
              <a:t>Т</a:t>
            </a:r>
            <a:r>
              <a:rPr lang="sr-Latn-CS" dirty="0"/>
              <a:t>.</a:t>
            </a:r>
            <a:r>
              <a:rPr lang="sr-Cyrl-CS" dirty="0"/>
              <a:t>Луковић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38"/>
    </mc:Choice>
    <mc:Fallback xmlns="">
      <p:transition spd="slow" advTm="9838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4CAF334D-52E7-4767-B0BF-7230A8F794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Коштано</a:t>
            </a:r>
            <a:r>
              <a:rPr lang="sr-Latn-CS" altLang="en-US"/>
              <a:t> </a:t>
            </a:r>
            <a:r>
              <a:rPr lang="sr-Cyrl-CS" altLang="en-US"/>
              <a:t>зарастање</a:t>
            </a:r>
            <a:endParaRPr lang="sr-Latn-CS" altLang="en-US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C5BEC73-9FF2-4F77-83EF-BD28B7C3F6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altLang="en-US" sz="2800"/>
              <a:t>Оригиналан</a:t>
            </a:r>
            <a:r>
              <a:rPr lang="sr-Latn-CS" altLang="en-US" sz="2800"/>
              <a:t> </a:t>
            </a:r>
            <a:r>
              <a:rPr lang="sr-Cyrl-CS" altLang="en-US" sz="2800"/>
              <a:t>процес</a:t>
            </a:r>
            <a:r>
              <a:rPr lang="sr-Latn-CS" altLang="en-US" sz="2800"/>
              <a:t> </a:t>
            </a:r>
            <a:r>
              <a:rPr lang="sr-Cyrl-CS" altLang="en-US" sz="2800"/>
              <a:t>у</a:t>
            </a:r>
            <a:r>
              <a:rPr lang="sr-Latn-CS" altLang="en-US" sz="2800"/>
              <a:t> </a:t>
            </a:r>
            <a:r>
              <a:rPr lang="sr-Cyrl-CS" altLang="en-US" sz="2800"/>
              <a:t>организму</a:t>
            </a:r>
            <a:r>
              <a:rPr lang="sr-Latn-CS" altLang="en-US" sz="2800"/>
              <a:t>,</a:t>
            </a:r>
            <a:r>
              <a:rPr lang="en-US" altLang="en-US" sz="2800"/>
              <a:t> </a:t>
            </a:r>
            <a:r>
              <a:rPr lang="sr-Cyrl-CS" altLang="en-US" sz="2800"/>
              <a:t>једини</a:t>
            </a:r>
            <a:r>
              <a:rPr lang="sr-Latn-CS" altLang="en-US" sz="2800"/>
              <a:t> </a:t>
            </a:r>
            <a:r>
              <a:rPr lang="sr-Cyrl-CS" altLang="en-US" sz="2800"/>
              <a:t>са</a:t>
            </a:r>
            <a:r>
              <a:rPr lang="sr-Latn-CS" altLang="en-US" sz="2800"/>
              <a:t> restitutio ad integrum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Cyrl-CS" altLang="en-US" sz="2800"/>
              <a:t>Локална</a:t>
            </a:r>
            <a:r>
              <a:rPr lang="sr-Latn-CS" altLang="en-US" sz="2800"/>
              <a:t> </a:t>
            </a:r>
            <a:r>
              <a:rPr lang="sr-Cyrl-CS" altLang="en-US" sz="2800"/>
              <a:t>дисрупција</a:t>
            </a:r>
            <a:r>
              <a:rPr lang="sr-Latn-CS" altLang="en-US" sz="2800"/>
              <a:t> </a:t>
            </a:r>
            <a:r>
              <a:rPr lang="sr-Cyrl-CS" altLang="en-US" sz="2800"/>
              <a:t>ткива</a:t>
            </a:r>
            <a:r>
              <a:rPr lang="sr-Latn-CS" altLang="en-US" sz="2800"/>
              <a:t>,</a:t>
            </a:r>
            <a:r>
              <a:rPr lang="en-US" altLang="en-US" sz="2800"/>
              <a:t> </a:t>
            </a:r>
            <a:r>
              <a:rPr lang="sr-Cyrl-CS" altLang="en-US" sz="2800"/>
              <a:t>крварење</a:t>
            </a:r>
            <a:r>
              <a:rPr lang="sr-Latn-CS" altLang="en-US" sz="2800"/>
              <a:t>, </a:t>
            </a:r>
            <a:r>
              <a:rPr lang="sr-Cyrl-CS" altLang="en-US" sz="2800"/>
              <a:t>некроза</a:t>
            </a:r>
            <a:endParaRPr lang="sr-Latn-CS" altLang="en-US" sz="280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altLang="en-US" sz="2800"/>
              <a:t>   ( </a:t>
            </a:r>
            <a:r>
              <a:rPr lang="sr-Cyrl-CS" altLang="en-US" sz="2800"/>
              <a:t>лечење</a:t>
            </a:r>
            <a:r>
              <a:rPr lang="sr-Latn-CS" altLang="en-US" sz="2800"/>
              <a:t>)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Cyrl-CS" altLang="en-US" sz="2800"/>
              <a:t>Пролиферација</a:t>
            </a:r>
            <a:r>
              <a:rPr lang="sr-Latn-CS" altLang="en-US" sz="2800"/>
              <a:t> </a:t>
            </a:r>
            <a:r>
              <a:rPr lang="sr-Cyrl-CS" altLang="en-US" sz="2800"/>
              <a:t>репараторног</a:t>
            </a:r>
            <a:r>
              <a:rPr lang="sr-Latn-CS" altLang="en-US" sz="2800"/>
              <a:t> </a:t>
            </a:r>
            <a:r>
              <a:rPr lang="sr-Cyrl-CS" altLang="en-US" sz="2800"/>
              <a:t>ткива</a:t>
            </a:r>
            <a:r>
              <a:rPr lang="sr-Latn-CS" altLang="en-US" sz="2800"/>
              <a:t>, </a:t>
            </a:r>
            <a:r>
              <a:rPr lang="sr-Cyrl-CS" altLang="en-US" sz="2800"/>
              <a:t>организација</a:t>
            </a:r>
            <a:r>
              <a:rPr lang="sr-Latn-CS" altLang="en-US" sz="2800"/>
              <a:t> </a:t>
            </a:r>
            <a:r>
              <a:rPr lang="sr-Cyrl-CS" altLang="en-US" sz="2800"/>
              <a:t>и</a:t>
            </a:r>
            <a:r>
              <a:rPr lang="sr-Latn-CS" altLang="en-US" sz="2800"/>
              <a:t> </a:t>
            </a:r>
            <a:r>
              <a:rPr lang="sr-Cyrl-CS" altLang="en-US" sz="2800"/>
              <a:t>склањање</a:t>
            </a:r>
            <a:r>
              <a:rPr lang="sr-Latn-CS" altLang="en-US" sz="2800"/>
              <a:t> </a:t>
            </a:r>
            <a:r>
              <a:rPr lang="sr-Cyrl-CS" altLang="en-US" sz="2800"/>
              <a:t>оштећеног</a:t>
            </a:r>
            <a:r>
              <a:rPr lang="sr-Latn-CS" altLang="en-US" sz="2800"/>
              <a:t> </a:t>
            </a:r>
            <a:r>
              <a:rPr lang="sr-Cyrl-CS" altLang="en-US" sz="2800"/>
              <a:t>ткива</a:t>
            </a:r>
            <a:endParaRPr lang="sr-Latn-CS" altLang="en-US" sz="280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Cyrl-CS" altLang="en-US" sz="2800"/>
              <a:t>Улазак</a:t>
            </a:r>
            <a:r>
              <a:rPr lang="sr-Latn-CS" altLang="en-US" sz="2800"/>
              <a:t> </a:t>
            </a:r>
            <a:r>
              <a:rPr lang="sr-Cyrl-CS" altLang="en-US" sz="2800"/>
              <a:t>ћелија</a:t>
            </a:r>
            <a:r>
              <a:rPr lang="sr-Latn-CS" altLang="en-US" sz="2800"/>
              <a:t> </a:t>
            </a:r>
            <a:r>
              <a:rPr lang="sr-Cyrl-CS" altLang="en-US" sz="2800"/>
              <a:t>које</a:t>
            </a:r>
            <a:r>
              <a:rPr lang="sr-Latn-CS" altLang="en-US" sz="2800"/>
              <a:t> </a:t>
            </a:r>
            <a:r>
              <a:rPr lang="sr-Cyrl-CS" altLang="en-US" sz="2800"/>
              <a:t>формирају</a:t>
            </a:r>
            <a:r>
              <a:rPr lang="sr-Latn-CS" altLang="en-US" sz="2800"/>
              <a:t> </a:t>
            </a:r>
            <a:r>
              <a:rPr lang="sr-Cyrl-CS" altLang="en-US" sz="2800"/>
              <a:t>кост</a:t>
            </a:r>
            <a:r>
              <a:rPr lang="sr-Latn-CS" altLang="en-US" sz="2800"/>
              <a:t> </a:t>
            </a:r>
            <a:r>
              <a:rPr lang="sr-Cyrl-CS" altLang="en-US" sz="2800"/>
              <a:t>на</a:t>
            </a:r>
            <a:r>
              <a:rPr lang="sr-Latn-CS" altLang="en-US" sz="2800"/>
              <a:t> </a:t>
            </a:r>
            <a:r>
              <a:rPr lang="sr-Cyrl-CS" altLang="en-US" sz="2800"/>
              <a:t>место</a:t>
            </a:r>
            <a:r>
              <a:rPr lang="sr-Latn-CS" altLang="en-US" sz="2800"/>
              <a:t> </a:t>
            </a:r>
            <a:r>
              <a:rPr lang="sr-Cyrl-CS" altLang="en-US" sz="2800"/>
              <a:t>прелома</a:t>
            </a:r>
            <a:endParaRPr lang="sr-Latn-CS" altLang="en-US" sz="280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Cyrl-CS" altLang="en-US" sz="2800"/>
              <a:t>Премошћавање</a:t>
            </a:r>
            <a:r>
              <a:rPr lang="sr-Latn-CS" altLang="en-US" sz="2800"/>
              <a:t> </a:t>
            </a:r>
            <a:r>
              <a:rPr lang="sr-Cyrl-CS" altLang="en-US" sz="2800"/>
              <a:t>фрактурне</a:t>
            </a:r>
            <a:r>
              <a:rPr lang="sr-Latn-CS" altLang="en-US" sz="2800"/>
              <a:t> </a:t>
            </a:r>
            <a:r>
              <a:rPr lang="sr-Cyrl-CS" altLang="en-US" sz="2800"/>
              <a:t>пукотине</a:t>
            </a:r>
            <a:endParaRPr lang="sr-Latn-CS" altLang="en-US" sz="280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Cyrl-CS" altLang="en-US" sz="2800"/>
              <a:t>Ремоделирање</a:t>
            </a:r>
            <a:r>
              <a:rPr lang="sr-Latn-CS" altLang="en-US" sz="2800"/>
              <a:t> </a:t>
            </a:r>
            <a:r>
              <a:rPr lang="sr-Cyrl-CS" altLang="en-US" sz="2800"/>
              <a:t>и</a:t>
            </a:r>
            <a:r>
              <a:rPr lang="sr-Latn-CS" altLang="en-US" sz="2800"/>
              <a:t> </a:t>
            </a:r>
            <a:r>
              <a:rPr lang="sr-Cyrl-CS" altLang="en-US" sz="2800"/>
              <a:t>реконструкција</a:t>
            </a:r>
            <a:r>
              <a:rPr lang="sr-Latn-CS" altLang="en-US" sz="2800"/>
              <a:t> </a:t>
            </a:r>
            <a:r>
              <a:rPr lang="sr-Cyrl-CS" altLang="en-US" sz="2800"/>
              <a:t>новоствореног</a:t>
            </a:r>
            <a:r>
              <a:rPr lang="sr-Latn-CS" altLang="en-US" sz="2800"/>
              <a:t> </a:t>
            </a:r>
            <a:r>
              <a:rPr lang="sr-Cyrl-CS" altLang="en-US" sz="2800"/>
              <a:t>ткива</a:t>
            </a:r>
            <a:endParaRPr lang="sr-Latn-CS" altLang="en-US" sz="2800"/>
          </a:p>
          <a:p>
            <a:pPr eaLnBrk="1" hangingPunct="1">
              <a:lnSpc>
                <a:spcPct val="80000"/>
              </a:lnSpc>
              <a:buFontTx/>
              <a:buChar char="-"/>
            </a:pPr>
            <a:endParaRPr lang="sr-Latn-CS" altLang="en-US"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744"/>
    </mc:Choice>
    <mc:Fallback xmlns="">
      <p:transition spd="slow" advTm="96744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64E9882F-B238-420F-9F10-6B77062740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Фазе</a:t>
            </a:r>
            <a:r>
              <a:rPr lang="sr-Latn-CS" altLang="en-US"/>
              <a:t> </a:t>
            </a:r>
            <a:r>
              <a:rPr lang="sr-Cyrl-CS" altLang="en-US"/>
              <a:t>коштаног</a:t>
            </a:r>
            <a:r>
              <a:rPr lang="sr-Latn-CS" altLang="en-US"/>
              <a:t> </a:t>
            </a:r>
            <a:r>
              <a:rPr lang="sr-Cyrl-CS" altLang="en-US"/>
              <a:t>зарастања</a:t>
            </a:r>
            <a:endParaRPr lang="sr-Latn-CS" altLang="en-US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7EB0AAB2-DF1A-4D20-BFEF-02098A7F40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Стварање</a:t>
            </a:r>
            <a:r>
              <a:rPr lang="sr-Latn-CS" altLang="en-US"/>
              <a:t> </a:t>
            </a:r>
            <a:r>
              <a:rPr lang="sr-Cyrl-CS" altLang="en-US"/>
              <a:t>хематома</a:t>
            </a:r>
            <a:endParaRPr lang="sr-Latn-CS" altLang="en-US"/>
          </a:p>
          <a:p>
            <a:pPr eaLnBrk="1" hangingPunct="1"/>
            <a:r>
              <a:rPr lang="sr-Cyrl-CS" altLang="en-US"/>
              <a:t>Организација</a:t>
            </a:r>
            <a:r>
              <a:rPr lang="sr-Latn-CS" altLang="en-US"/>
              <a:t> </a:t>
            </a:r>
            <a:r>
              <a:rPr lang="sr-Cyrl-CS" altLang="en-US"/>
              <a:t>хематома</a:t>
            </a:r>
            <a:endParaRPr lang="sr-Latn-CS" altLang="en-US"/>
          </a:p>
          <a:p>
            <a:pPr eaLnBrk="1" hangingPunct="1"/>
            <a:r>
              <a:rPr lang="sr-Cyrl-CS" altLang="en-US"/>
              <a:t>Стадијум</a:t>
            </a:r>
            <a:r>
              <a:rPr lang="sr-Latn-CS" altLang="en-US"/>
              <a:t> </a:t>
            </a:r>
            <a:r>
              <a:rPr lang="sr-Cyrl-CS" altLang="en-US"/>
              <a:t>меког</a:t>
            </a:r>
            <a:r>
              <a:rPr lang="sr-Latn-CS" altLang="en-US"/>
              <a:t> </a:t>
            </a:r>
            <a:r>
              <a:rPr lang="sr-Cyrl-CS" altLang="en-US"/>
              <a:t>калуса</a:t>
            </a:r>
            <a:endParaRPr lang="sr-Latn-CS" altLang="en-US"/>
          </a:p>
          <a:p>
            <a:pPr eaLnBrk="1" hangingPunct="1"/>
            <a:r>
              <a:rPr lang="sr-Cyrl-CS" altLang="en-US"/>
              <a:t>Стадијум</a:t>
            </a:r>
            <a:r>
              <a:rPr lang="sr-Latn-CS" altLang="en-US"/>
              <a:t> </a:t>
            </a:r>
            <a:r>
              <a:rPr lang="sr-Cyrl-CS" altLang="en-US"/>
              <a:t>тврдог</a:t>
            </a:r>
            <a:r>
              <a:rPr lang="sr-Latn-CS" altLang="en-US"/>
              <a:t> </a:t>
            </a:r>
            <a:r>
              <a:rPr lang="sr-Cyrl-CS" altLang="en-US"/>
              <a:t>калуса</a:t>
            </a:r>
            <a:r>
              <a:rPr lang="sr-Latn-CS" altLang="en-US"/>
              <a:t> (</a:t>
            </a:r>
            <a:r>
              <a:rPr lang="sr-Cyrl-CS" altLang="en-US"/>
              <a:t>ремоделирање</a:t>
            </a:r>
            <a:r>
              <a:rPr lang="sr-Latn-CS" altLang="en-US"/>
              <a:t>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/>
              <a:t>  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929"/>
    </mc:Choice>
    <mc:Fallback xmlns="">
      <p:transition spd="slow" advTm="21929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8EE00CFB-84B7-4C63-A45C-2FF1FA2F83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1.</a:t>
            </a:r>
            <a:r>
              <a:rPr lang="sr-Cyrl-CS" altLang="en-US"/>
              <a:t>Стадијум</a:t>
            </a:r>
            <a:r>
              <a:rPr lang="sr-Latn-CS" altLang="en-US"/>
              <a:t> </a:t>
            </a:r>
            <a:r>
              <a:rPr lang="sr-Cyrl-CS" altLang="en-US"/>
              <a:t>хематома</a:t>
            </a:r>
            <a:endParaRPr lang="sr-Latn-CS" altLang="en-US"/>
          </a:p>
        </p:txBody>
      </p:sp>
      <p:sp>
        <p:nvSpPr>
          <p:cNvPr id="113667" name="Rectangle 3">
            <a:extLst>
              <a:ext uri="{FF2B5EF4-FFF2-40B4-BE49-F238E27FC236}">
                <a16:creationId xmlns:a16="http://schemas.microsoft.com/office/drawing/2014/main" id="{546250AB-1668-4E99-89FE-0203DC668F2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/>
              <a:t>Изливање</a:t>
            </a:r>
            <a:r>
              <a:rPr lang="sr-Latn-CS" dirty="0"/>
              <a:t> </a:t>
            </a:r>
            <a:r>
              <a:rPr lang="sr-Cyrl-CS" dirty="0"/>
              <a:t>крви&gt;нова</a:t>
            </a:r>
            <a:r>
              <a:rPr lang="sr-Latn-CS" dirty="0"/>
              <a:t> </a:t>
            </a:r>
            <a:r>
              <a:rPr lang="sr-Cyrl-CS" dirty="0"/>
              <a:t>запремина&gt;локално</a:t>
            </a:r>
            <a:r>
              <a:rPr lang="sr-Latn-CS" dirty="0"/>
              <a:t> </a:t>
            </a:r>
            <a:r>
              <a:rPr lang="sr-Cyrl-CS" dirty="0"/>
              <a:t>зап</a:t>
            </a:r>
            <a:endParaRPr lang="sr-Latn-C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/>
              <a:t>Вазодилатација</a:t>
            </a:r>
            <a:r>
              <a:rPr lang="sr-Latn-CS" dirty="0"/>
              <a:t> </a:t>
            </a:r>
            <a:r>
              <a:rPr lang="sr-Cyrl-CS" dirty="0"/>
              <a:t>ради</a:t>
            </a:r>
            <a:r>
              <a:rPr lang="sr-Latn-CS" dirty="0"/>
              <a:t> </a:t>
            </a:r>
            <a:r>
              <a:rPr lang="sr-Cyrl-CS" dirty="0"/>
              <a:t>надокнаде</a:t>
            </a:r>
            <a:endParaRPr lang="sr-Latn-C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/>
              <a:t>Повећање</a:t>
            </a:r>
            <a:r>
              <a:rPr lang="sr-Latn-CS" dirty="0"/>
              <a:t> </a:t>
            </a:r>
            <a:r>
              <a:rPr lang="sr-Cyrl-CS" dirty="0"/>
              <a:t>пропустљивости&gt;оток</a:t>
            </a:r>
            <a:endParaRPr lang="sr-Latn-C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/>
              <a:t>Повећање</a:t>
            </a:r>
            <a:r>
              <a:rPr lang="sr-Latn-CS" dirty="0"/>
              <a:t> </a:t>
            </a:r>
            <a:r>
              <a:rPr lang="sr-Cyrl-CS" dirty="0"/>
              <a:t>киселости&gt;индиректно</a:t>
            </a:r>
            <a:r>
              <a:rPr lang="sr-Latn-CS" dirty="0"/>
              <a:t> </a:t>
            </a:r>
            <a:r>
              <a:rPr lang="sr-Cyrl-CS" dirty="0"/>
              <a:t>оштећење</a:t>
            </a:r>
            <a:r>
              <a:rPr lang="sr-Latn-CS" dirty="0"/>
              <a:t> </a:t>
            </a:r>
            <a:r>
              <a:rPr lang="sr-Cyrl-CS" dirty="0"/>
              <a:t>ткива</a:t>
            </a:r>
            <a:endParaRPr lang="sr-Latn-C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/>
              <a:t>Оштећење</a:t>
            </a:r>
            <a:r>
              <a:rPr lang="sr-Latn-CS" dirty="0"/>
              <a:t> </a:t>
            </a:r>
            <a:r>
              <a:rPr lang="sr-Cyrl-CS" dirty="0"/>
              <a:t>меких</a:t>
            </a:r>
            <a:r>
              <a:rPr lang="sr-Latn-CS" dirty="0"/>
              <a:t> </a:t>
            </a:r>
            <a:r>
              <a:rPr lang="sr-Cyrl-CS" dirty="0"/>
              <a:t>ткива</a:t>
            </a:r>
            <a:r>
              <a:rPr lang="sr-Latn-CS" dirty="0"/>
              <a:t>: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dirty="0"/>
              <a:t>   1) </a:t>
            </a:r>
            <a:r>
              <a:rPr lang="sr-Cyrl-CS" dirty="0"/>
              <a:t>траумом</a:t>
            </a:r>
            <a:r>
              <a:rPr lang="sr-Latn-CS" dirty="0"/>
              <a:t>, 2)</a:t>
            </a:r>
            <a:r>
              <a:rPr lang="sr-Cyrl-CS" dirty="0"/>
              <a:t>исхемијом</a:t>
            </a:r>
            <a:endParaRPr lang="sr-Latn-CS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dirty="0"/>
              <a:t>   3) </a:t>
            </a:r>
            <a:r>
              <a:rPr lang="sr-Cyrl-CS" dirty="0"/>
              <a:t>отоком</a:t>
            </a:r>
            <a:r>
              <a:rPr lang="sr-Latn-CS" dirty="0"/>
              <a:t> </a:t>
            </a:r>
            <a:r>
              <a:rPr lang="sr-Cyrl-CS" dirty="0"/>
              <a:t>и</a:t>
            </a:r>
            <a:r>
              <a:rPr lang="sr-Latn-CS" dirty="0"/>
              <a:t> </a:t>
            </a:r>
            <a:r>
              <a:rPr lang="sr-Cyrl-CS" dirty="0"/>
              <a:t>хематомом</a:t>
            </a:r>
            <a:endParaRPr lang="sr-Latn-CS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dirty="0"/>
              <a:t>   4) </a:t>
            </a:r>
            <a:r>
              <a:rPr lang="sr-Cyrl-CS" dirty="0"/>
              <a:t>хемијским</a:t>
            </a:r>
            <a:r>
              <a:rPr lang="sr-Latn-CS" dirty="0"/>
              <a:t> </a:t>
            </a:r>
            <a:r>
              <a:rPr lang="sr-Cyrl-CS" dirty="0"/>
              <a:t>променама</a:t>
            </a:r>
            <a:endParaRPr lang="sr-Latn-CS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dirty="0"/>
              <a:t>   5)</a:t>
            </a:r>
            <a:r>
              <a:rPr lang="sr-Cyrl-CS" dirty="0"/>
              <a:t>репозицијом</a:t>
            </a:r>
            <a:endParaRPr lang="sr-Latn-C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272"/>
    </mc:Choice>
    <mc:Fallback xmlns="">
      <p:transition spd="slow" advTm="131272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CA67BA53-0760-4147-BA05-636AD87BCE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Стадијум</a:t>
            </a:r>
            <a:r>
              <a:rPr lang="sr-Latn-CS" altLang="en-US"/>
              <a:t> </a:t>
            </a:r>
            <a:r>
              <a:rPr lang="sr-Cyrl-CS" altLang="en-US"/>
              <a:t>хематома</a:t>
            </a:r>
            <a:endParaRPr lang="sr-Latn-CS" altLang="en-US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1BA9CD20-8B4D-4248-A01D-FC3C4C3157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Престанак</a:t>
            </a:r>
            <a:r>
              <a:rPr lang="sr-Latn-CS" altLang="en-US"/>
              <a:t> </a:t>
            </a:r>
            <a:r>
              <a:rPr lang="sr-Cyrl-CS" altLang="en-US"/>
              <a:t>крварења</a:t>
            </a:r>
            <a:endParaRPr lang="sr-Latn-CS" altLang="en-US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/>
              <a:t> 1)</a:t>
            </a:r>
            <a:r>
              <a:rPr lang="sr-Cyrl-CS" altLang="en-US"/>
              <a:t>притисак</a:t>
            </a:r>
            <a:r>
              <a:rPr lang="sr-Latn-CS" altLang="en-US"/>
              <a:t> </a:t>
            </a:r>
            <a:r>
              <a:rPr lang="sr-Cyrl-CS" altLang="en-US"/>
              <a:t>запремине</a:t>
            </a:r>
            <a:r>
              <a:rPr lang="sr-Latn-CS" altLang="en-US"/>
              <a:t> </a:t>
            </a:r>
            <a:r>
              <a:rPr lang="sr-Cyrl-CS" altLang="en-US"/>
              <a:t>на</a:t>
            </a:r>
            <a:r>
              <a:rPr lang="sr-Latn-CS" altLang="en-US"/>
              <a:t> </a:t>
            </a:r>
            <a:r>
              <a:rPr lang="sr-Cyrl-CS" altLang="en-US"/>
              <a:t>месту</a:t>
            </a:r>
            <a:r>
              <a:rPr lang="sr-Latn-CS" altLang="en-US"/>
              <a:t> </a:t>
            </a:r>
            <a:r>
              <a:rPr lang="sr-Cyrl-CS" altLang="en-US"/>
              <a:t>крварења</a:t>
            </a:r>
            <a:endParaRPr lang="sr-Latn-CS" altLang="en-US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/>
              <a:t> 2)</a:t>
            </a:r>
            <a:r>
              <a:rPr lang="sr-Cyrl-CS" altLang="en-US"/>
              <a:t>вазодилатацију</a:t>
            </a:r>
            <a:r>
              <a:rPr lang="sr-Latn-CS" altLang="en-US"/>
              <a:t> </a:t>
            </a:r>
            <a:r>
              <a:rPr lang="sr-Cyrl-CS" altLang="en-US"/>
              <a:t>замењује</a:t>
            </a:r>
            <a:r>
              <a:rPr lang="sr-Latn-CS" altLang="en-US"/>
              <a:t> </a:t>
            </a:r>
            <a:r>
              <a:rPr lang="sr-Cyrl-CS" altLang="en-US"/>
              <a:t>вазоконстрикција</a:t>
            </a:r>
            <a:endParaRPr lang="sr-Latn-CS" altLang="en-US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/>
              <a:t> 3)</a:t>
            </a:r>
            <a:r>
              <a:rPr lang="sr-Cyrl-CS" altLang="en-US"/>
              <a:t>контракција</a:t>
            </a:r>
            <a:r>
              <a:rPr lang="sr-Latn-CS" altLang="en-US"/>
              <a:t> </a:t>
            </a:r>
            <a:r>
              <a:rPr lang="sr-Cyrl-CS" altLang="en-US"/>
              <a:t>околних</a:t>
            </a:r>
            <a:r>
              <a:rPr lang="sr-Latn-CS" altLang="en-US"/>
              <a:t> </a:t>
            </a:r>
            <a:r>
              <a:rPr lang="sr-Cyrl-CS" altLang="en-US"/>
              <a:t>мишића</a:t>
            </a:r>
            <a:endParaRPr lang="sr-Latn-CS" altLang="en-US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en-US"/>
              <a:t>Репозиција</a:t>
            </a:r>
            <a:r>
              <a:rPr lang="sr-Latn-CS" altLang="en-US"/>
              <a:t> </a:t>
            </a:r>
            <a:r>
              <a:rPr lang="sr-Cyrl-CS" altLang="en-US"/>
              <a:t>је</a:t>
            </a:r>
            <a:r>
              <a:rPr lang="sr-Latn-CS" altLang="en-US"/>
              <a:t> </a:t>
            </a:r>
            <a:r>
              <a:rPr lang="sr-Cyrl-CS" altLang="en-US"/>
              <a:t>увек</a:t>
            </a:r>
            <a:r>
              <a:rPr lang="sr-Latn-CS" altLang="en-US"/>
              <a:t> </a:t>
            </a:r>
            <a:r>
              <a:rPr lang="sr-Cyrl-CS" altLang="en-US" u="sng"/>
              <a:t>додатно</a:t>
            </a:r>
            <a:r>
              <a:rPr lang="sr-Latn-CS" altLang="en-US" u="sng"/>
              <a:t> </a:t>
            </a:r>
            <a:r>
              <a:rPr lang="sr-Cyrl-CS" altLang="en-US" u="sng"/>
              <a:t>оштећење</a:t>
            </a:r>
            <a:r>
              <a:rPr lang="sr-Latn-CS" altLang="en-US" u="sng"/>
              <a:t> </a:t>
            </a:r>
            <a:r>
              <a:rPr lang="sr-Cyrl-CS" altLang="en-US"/>
              <a:t>меких</a:t>
            </a:r>
            <a:r>
              <a:rPr lang="sr-Latn-CS" altLang="en-US"/>
              <a:t> </a:t>
            </a:r>
            <a:r>
              <a:rPr lang="sr-Cyrl-CS" altLang="en-US"/>
              <a:t>ткива</a:t>
            </a:r>
            <a:r>
              <a:rPr lang="sr-Latn-CS" altLang="en-US"/>
              <a:t> </a:t>
            </a:r>
            <a:r>
              <a:rPr lang="sr-Cyrl-CS" altLang="en-US"/>
              <a:t>фрагментима</a:t>
            </a:r>
            <a:r>
              <a:rPr lang="sr-Latn-CS" altLang="en-US"/>
              <a:t> </a:t>
            </a:r>
            <a:r>
              <a:rPr lang="sr-Cyrl-CS" altLang="en-US"/>
              <a:t>кости</a:t>
            </a:r>
            <a:endParaRPr lang="sr-Latn-CS" altLang="en-US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en-US"/>
              <a:t>Запаљење</a:t>
            </a:r>
            <a:r>
              <a:rPr lang="sr-Latn-CS" altLang="en-US"/>
              <a:t> </a:t>
            </a:r>
            <a:r>
              <a:rPr lang="sr-Cyrl-CS" altLang="en-US"/>
              <a:t>је</a:t>
            </a:r>
            <a:r>
              <a:rPr lang="sr-Latn-CS" altLang="en-US"/>
              <a:t> </a:t>
            </a:r>
            <a:r>
              <a:rPr lang="sr-Cyrl-CS" altLang="en-US"/>
              <a:t>сигнал</a:t>
            </a:r>
            <a:r>
              <a:rPr lang="sr-Latn-CS" altLang="en-US"/>
              <a:t> </a:t>
            </a:r>
            <a:r>
              <a:rPr lang="sr-Cyrl-CS" altLang="en-US"/>
              <a:t>за</a:t>
            </a:r>
            <a:r>
              <a:rPr lang="sr-Latn-CS" altLang="en-US"/>
              <a:t> </a:t>
            </a:r>
            <a:r>
              <a:rPr lang="sr-Cyrl-CS" altLang="en-US"/>
              <a:t>умножавање</a:t>
            </a:r>
            <a:r>
              <a:rPr lang="sr-Latn-CS" altLang="en-US"/>
              <a:t> </a:t>
            </a:r>
            <a:r>
              <a:rPr lang="sr-Cyrl-CS" altLang="en-US"/>
              <a:t>ћелија</a:t>
            </a:r>
            <a:endParaRPr lang="sr-Latn-CS" altLang="en-US"/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030"/>
    </mc:Choice>
    <mc:Fallback xmlns="">
      <p:transition spd="slow" advTm="6203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DF52FEF0-76F3-4066-B2A9-A1B018B45D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2.Организација хематома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9C89F8A2-B44D-4C9E-9798-FAF2F03898C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 sz="2800"/>
              <a:t>Стварање</a:t>
            </a:r>
            <a:r>
              <a:rPr lang="sr-Latn-CS" altLang="en-US" sz="2800"/>
              <a:t> </a:t>
            </a:r>
            <a:r>
              <a:rPr lang="sr-Cyrl-CS" altLang="en-US" sz="2800"/>
              <a:t>мреже</a:t>
            </a:r>
            <a:r>
              <a:rPr lang="sr-Latn-CS" altLang="en-US" sz="2800"/>
              <a:t> </a:t>
            </a:r>
            <a:r>
              <a:rPr lang="sr-Cyrl-CS" altLang="en-US" sz="2800"/>
              <a:t>нежног</a:t>
            </a:r>
            <a:r>
              <a:rPr lang="sr-Latn-CS" altLang="en-US" sz="2800"/>
              <a:t> </a:t>
            </a:r>
            <a:r>
              <a:rPr lang="sr-Cyrl-CS" altLang="en-US" sz="2800"/>
              <a:t>гранулационог</a:t>
            </a:r>
            <a:r>
              <a:rPr lang="sr-Latn-CS" altLang="en-US" sz="2800"/>
              <a:t> </a:t>
            </a:r>
            <a:r>
              <a:rPr lang="sr-Cyrl-CS" altLang="en-US" sz="2800"/>
              <a:t>ткива</a:t>
            </a:r>
            <a:r>
              <a:rPr lang="sr-Latn-CS" altLang="en-US" sz="2800"/>
              <a:t> </a:t>
            </a:r>
            <a:r>
              <a:rPr lang="sr-Cyrl-CS" altLang="en-US" sz="2800"/>
              <a:t>у</a:t>
            </a:r>
            <a:r>
              <a:rPr lang="sr-Latn-CS" altLang="en-US" sz="2800"/>
              <a:t> </a:t>
            </a:r>
            <a:r>
              <a:rPr lang="sr-Cyrl-CS" altLang="en-US" sz="2800"/>
              <a:t>хематому</a:t>
            </a:r>
            <a:r>
              <a:rPr lang="sr-Latn-CS" altLang="en-US" sz="2800"/>
              <a:t> </a:t>
            </a:r>
            <a:r>
              <a:rPr lang="sr-Cyrl-CS" altLang="en-US" sz="2800"/>
              <a:t>од</a:t>
            </a:r>
            <a:r>
              <a:rPr lang="sr-Latn-CS" altLang="en-US" sz="2800"/>
              <a:t> </a:t>
            </a:r>
            <a:r>
              <a:rPr lang="sr-Cyrl-CS" altLang="en-US" sz="2800"/>
              <a:t>плурипотентних</a:t>
            </a:r>
            <a:r>
              <a:rPr lang="sr-Latn-CS" altLang="en-US" sz="2800"/>
              <a:t> </a:t>
            </a:r>
            <a:r>
              <a:rPr lang="sr-Cyrl-CS" altLang="en-US" sz="2800"/>
              <a:t>ћелија</a:t>
            </a:r>
            <a:r>
              <a:rPr lang="sr-Latn-CS" altLang="en-US" sz="2800"/>
              <a:t> </a:t>
            </a:r>
            <a:r>
              <a:rPr lang="sr-Latn-CS" altLang="en-US" sz="2800" u="sng">
                <a:solidFill>
                  <a:srgbClr val="FF0000"/>
                </a:solidFill>
              </a:rPr>
              <a:t>8 </a:t>
            </a:r>
            <a:r>
              <a:rPr lang="sr-Cyrl-CS" altLang="en-US" sz="2800" u="sng">
                <a:solidFill>
                  <a:srgbClr val="FF0000"/>
                </a:solidFill>
              </a:rPr>
              <a:t>сати</a:t>
            </a:r>
            <a:r>
              <a:rPr lang="sr-Latn-CS" altLang="en-US" sz="2800" u="sng">
                <a:solidFill>
                  <a:srgbClr val="FF0000"/>
                </a:solidFill>
              </a:rPr>
              <a:t> </a:t>
            </a:r>
            <a:r>
              <a:rPr lang="sr-Cyrl-CS" altLang="en-US" sz="2800" u="sng">
                <a:solidFill>
                  <a:srgbClr val="FF0000"/>
                </a:solidFill>
              </a:rPr>
              <a:t>након</a:t>
            </a:r>
            <a:r>
              <a:rPr lang="sr-Latn-CS" altLang="en-US" sz="2800">
                <a:solidFill>
                  <a:srgbClr val="FF0000"/>
                </a:solidFill>
              </a:rPr>
              <a:t> </a:t>
            </a:r>
            <a:r>
              <a:rPr lang="sr-Cyrl-CS" altLang="en-US" sz="2800" u="sng">
                <a:solidFill>
                  <a:srgbClr val="FF0000"/>
                </a:solidFill>
              </a:rPr>
              <a:t>трауме</a:t>
            </a:r>
            <a:r>
              <a:rPr lang="sr-Latn-CS" altLang="en-US" sz="2800">
                <a:solidFill>
                  <a:srgbClr val="FF0000"/>
                </a:solidFill>
              </a:rPr>
              <a:t>.</a:t>
            </a:r>
            <a:r>
              <a:rPr lang="sr-Cyrl-CS" altLang="en-US" sz="2800"/>
              <a:t>Ћелије</a:t>
            </a:r>
            <a:r>
              <a:rPr lang="sr-Latn-CS" altLang="en-US" sz="2800"/>
              <a:t> </a:t>
            </a:r>
            <a:r>
              <a:rPr lang="sr-Cyrl-CS" altLang="en-US" sz="2800"/>
              <a:t>пролиферишу</a:t>
            </a:r>
            <a:r>
              <a:rPr lang="sr-Latn-CS" altLang="en-US" sz="2800"/>
              <a:t> </a:t>
            </a:r>
            <a:r>
              <a:rPr lang="sr-Cyrl-CS" altLang="en-US" sz="2800"/>
              <a:t>у</a:t>
            </a:r>
            <a:r>
              <a:rPr lang="sr-Latn-CS" altLang="en-US" sz="2800"/>
              <a:t> </a:t>
            </a:r>
            <a:r>
              <a:rPr lang="sr-Cyrl-CS" altLang="en-US" sz="2800"/>
              <a:t>медуларној</a:t>
            </a:r>
            <a:r>
              <a:rPr lang="sr-Latn-CS" altLang="en-US" sz="2800"/>
              <a:t> </a:t>
            </a:r>
            <a:r>
              <a:rPr lang="sr-Cyrl-CS" altLang="en-US" sz="2800"/>
              <a:t>шупљини</a:t>
            </a:r>
            <a:r>
              <a:rPr lang="sr-Latn-CS" altLang="en-US" sz="2800"/>
              <a:t>, </a:t>
            </a:r>
            <a:r>
              <a:rPr lang="sr-Cyrl-CS" altLang="en-US" sz="2800"/>
              <a:t>у</a:t>
            </a:r>
            <a:r>
              <a:rPr lang="sr-Latn-CS" altLang="en-US" sz="2800"/>
              <a:t> </a:t>
            </a:r>
            <a:r>
              <a:rPr lang="sr-Cyrl-CS" altLang="en-US" sz="2800"/>
              <a:t>периосту</a:t>
            </a:r>
            <a:r>
              <a:rPr lang="sr-Latn-CS" altLang="en-US" sz="2800"/>
              <a:t> </a:t>
            </a:r>
            <a:r>
              <a:rPr lang="sr-Cyrl-CS" altLang="en-US" sz="2800"/>
              <a:t>близу</a:t>
            </a:r>
            <a:r>
              <a:rPr lang="sr-Latn-CS" altLang="en-US" sz="2800"/>
              <a:t> </a:t>
            </a:r>
            <a:r>
              <a:rPr lang="sr-Cyrl-CS" altLang="en-US" sz="2800"/>
              <a:t>прелома</a:t>
            </a:r>
            <a:r>
              <a:rPr lang="sr-Latn-CS" altLang="en-US" sz="2800"/>
              <a:t>,</a:t>
            </a:r>
            <a:r>
              <a:rPr lang="sr-Cyrl-CS" altLang="en-US" sz="2800"/>
              <a:t>од</a:t>
            </a:r>
            <a:r>
              <a:rPr lang="sr-Latn-CS" altLang="en-US" sz="2800"/>
              <a:t> </a:t>
            </a:r>
            <a:r>
              <a:rPr lang="sr-Cyrl-CS" altLang="en-US" sz="2800"/>
              <a:t>ћелија</a:t>
            </a:r>
            <a:r>
              <a:rPr lang="sr-Latn-CS" altLang="en-US" sz="2800"/>
              <a:t> </a:t>
            </a:r>
            <a:r>
              <a:rPr lang="sr-Cyrl-CS" altLang="en-US" sz="2800"/>
              <a:t>донетих</a:t>
            </a:r>
            <a:r>
              <a:rPr lang="sr-Latn-CS" altLang="en-US" sz="2800"/>
              <a:t> </a:t>
            </a:r>
            <a:r>
              <a:rPr lang="sr-Cyrl-CS" altLang="en-US" sz="2800"/>
              <a:t>крвљу</a:t>
            </a:r>
            <a:endParaRPr lang="sr-Latn-CS" altLang="en-US" sz="2800"/>
          </a:p>
          <a:p>
            <a:pPr eaLnBrk="1" hangingPunct="1">
              <a:lnSpc>
                <a:spcPct val="90000"/>
              </a:lnSpc>
            </a:pPr>
            <a:r>
              <a:rPr lang="sr-Latn-CS" altLang="en-US" sz="2800"/>
              <a:t>10-14 </a:t>
            </a:r>
            <a:r>
              <a:rPr lang="sr-Cyrl-CS" altLang="en-US" sz="2800"/>
              <a:t>дана</a:t>
            </a:r>
            <a:r>
              <a:rPr lang="sr-Latn-CS" altLang="en-US" sz="2800"/>
              <a:t> </a:t>
            </a:r>
            <a:r>
              <a:rPr lang="sr-Cyrl-CS" altLang="en-US" sz="2800" u="sng"/>
              <a:t>киселост</a:t>
            </a:r>
            <a:r>
              <a:rPr lang="sr-Latn-CS" altLang="en-US" sz="2800"/>
              <a:t> </a:t>
            </a:r>
            <a:r>
              <a:rPr lang="sr-Cyrl-CS" altLang="en-US" sz="2800"/>
              <a:t>је</a:t>
            </a:r>
            <a:r>
              <a:rPr lang="sr-Latn-CS" altLang="en-US" sz="2800"/>
              <a:t> </a:t>
            </a:r>
            <a:r>
              <a:rPr lang="sr-Cyrl-CS" altLang="en-US" sz="2800"/>
              <a:t>неопходна</a:t>
            </a:r>
            <a:r>
              <a:rPr lang="sr-Latn-CS" altLang="en-US" sz="2800"/>
              <a:t> </a:t>
            </a:r>
            <a:r>
              <a:rPr lang="sr-Cyrl-CS" altLang="en-US" sz="2800"/>
              <a:t>за</a:t>
            </a:r>
            <a:r>
              <a:rPr lang="sr-Latn-CS" altLang="en-US" sz="2800"/>
              <a:t> </a:t>
            </a:r>
            <a:r>
              <a:rPr lang="sr-Cyrl-CS" altLang="en-US" sz="2800"/>
              <a:t>активирање</a:t>
            </a:r>
            <a:r>
              <a:rPr lang="sr-Latn-CS" altLang="en-US" sz="2800"/>
              <a:t> </a:t>
            </a:r>
            <a:r>
              <a:rPr lang="sr-Cyrl-CS" altLang="en-US" sz="2800"/>
              <a:t>остеокласта</a:t>
            </a:r>
            <a:r>
              <a:rPr lang="sr-Latn-CS" altLang="en-US" sz="2800"/>
              <a:t>.</a:t>
            </a:r>
            <a:r>
              <a:rPr lang="en-US" altLang="en-US" sz="2800"/>
              <a:t> </a:t>
            </a:r>
            <a:r>
              <a:rPr lang="sr-Cyrl-CS" altLang="en-US" sz="2800"/>
              <a:t>После</a:t>
            </a:r>
            <a:r>
              <a:rPr lang="sr-Latn-CS" altLang="en-US" sz="2800"/>
              <a:t> 8. </a:t>
            </a:r>
            <a:r>
              <a:rPr lang="sr-Cyrl-CS" altLang="en-US" sz="2800"/>
              <a:t>дана</a:t>
            </a:r>
            <a:r>
              <a:rPr lang="sr-Latn-CS" altLang="en-US" sz="2800"/>
              <a:t> </a:t>
            </a:r>
            <a:r>
              <a:rPr lang="sr-Cyrl-CS" altLang="en-US" sz="2800"/>
              <a:t>расте</a:t>
            </a:r>
            <a:r>
              <a:rPr lang="sr-Latn-CS" altLang="en-US" sz="2800"/>
              <a:t> </a:t>
            </a:r>
            <a:r>
              <a:rPr lang="sr-Cyrl-CS" altLang="en-US" sz="2800"/>
              <a:t>концентрација</a:t>
            </a:r>
            <a:r>
              <a:rPr lang="sr-Latn-CS" altLang="en-US" sz="2800"/>
              <a:t> </a:t>
            </a:r>
            <a:r>
              <a:rPr lang="sr-Cyrl-CS" altLang="en-US" sz="2800"/>
              <a:t>минерала</a:t>
            </a:r>
            <a:r>
              <a:rPr lang="sr-Latn-CS" altLang="en-US" sz="2800"/>
              <a:t> </a:t>
            </a:r>
            <a:r>
              <a:rPr lang="sr-Cyrl-CS" altLang="en-US" sz="2800"/>
              <a:t>који</a:t>
            </a:r>
            <a:r>
              <a:rPr lang="sr-Latn-CS" altLang="en-US" sz="2800"/>
              <a:t> </a:t>
            </a:r>
            <a:r>
              <a:rPr lang="sr-Cyrl-CS" altLang="en-US" sz="2800"/>
              <a:t>се</a:t>
            </a:r>
            <a:r>
              <a:rPr lang="sr-Latn-CS" altLang="en-US" sz="2800"/>
              <a:t> </a:t>
            </a:r>
            <a:r>
              <a:rPr lang="sr-Cyrl-CS" altLang="en-US" sz="2800"/>
              <a:t>депонују</a:t>
            </a:r>
            <a:r>
              <a:rPr lang="sr-Latn-CS" altLang="en-US" sz="2800"/>
              <a:t> </a:t>
            </a:r>
            <a:r>
              <a:rPr lang="sr-Cyrl-CS" altLang="en-US" sz="2800"/>
              <a:t>у</a:t>
            </a:r>
            <a:r>
              <a:rPr lang="sr-Latn-CS" altLang="en-US" sz="2800"/>
              <a:t> </a:t>
            </a:r>
            <a:r>
              <a:rPr lang="sr-Cyrl-CS" altLang="en-US" sz="2800"/>
              <a:t>хематом</a:t>
            </a:r>
            <a:endParaRPr lang="sr-Latn-CS" altLang="en-US" sz="2800"/>
          </a:p>
          <a:p>
            <a:pPr eaLnBrk="1" hangingPunct="1">
              <a:lnSpc>
                <a:spcPct val="90000"/>
              </a:lnSpc>
            </a:pPr>
            <a:r>
              <a:rPr lang="sr-Cyrl-CS" altLang="en-US" sz="2800"/>
              <a:t>После</a:t>
            </a:r>
            <a:r>
              <a:rPr lang="sr-Latn-CS" altLang="en-US" sz="2800"/>
              <a:t> 14. </a:t>
            </a:r>
            <a:r>
              <a:rPr lang="sr-Cyrl-CS" altLang="en-US" sz="2800"/>
              <a:t>дана</a:t>
            </a:r>
            <a:r>
              <a:rPr lang="sr-Latn-CS" altLang="en-US" sz="2800"/>
              <a:t> pH </a:t>
            </a:r>
            <a:r>
              <a:rPr lang="sr-Cyrl-CS" altLang="en-US" sz="2800" u="sng"/>
              <a:t>алкална</a:t>
            </a:r>
            <a:r>
              <a:rPr lang="sr-Latn-CS" altLang="en-US" sz="2800"/>
              <a:t>, </a:t>
            </a:r>
            <a:r>
              <a:rPr lang="sr-Cyrl-CS" altLang="en-US" sz="2800"/>
              <a:t>расте</a:t>
            </a:r>
            <a:r>
              <a:rPr lang="sr-Latn-CS" altLang="en-US" sz="2800"/>
              <a:t> C</a:t>
            </a:r>
            <a:r>
              <a:rPr lang="sr-Cyrl-CS" altLang="en-US" sz="2800"/>
              <a:t>а</a:t>
            </a:r>
            <a:r>
              <a:rPr lang="sr-Latn-CS" altLang="en-US" sz="2800"/>
              <a:t>,P (</a:t>
            </a:r>
            <a:r>
              <a:rPr lang="sr-Cyrl-CS" altLang="en-US" sz="2800"/>
              <a:t>из</a:t>
            </a:r>
            <a:r>
              <a:rPr lang="sr-Latn-CS" altLang="en-US" sz="2800"/>
              <a:t> </a:t>
            </a:r>
            <a:r>
              <a:rPr lang="sr-Cyrl-CS" altLang="en-US" sz="2800"/>
              <a:t>поломљене</a:t>
            </a:r>
            <a:r>
              <a:rPr lang="sr-Latn-CS" altLang="en-US" sz="2800"/>
              <a:t> </a:t>
            </a:r>
            <a:r>
              <a:rPr lang="sr-Cyrl-CS" altLang="en-US" sz="2800"/>
              <a:t>кости</a:t>
            </a:r>
            <a:r>
              <a:rPr lang="sr-Latn-CS" altLang="en-US" sz="2800"/>
              <a:t>), </a:t>
            </a:r>
            <a:r>
              <a:rPr lang="sr-Cyrl-CS" altLang="en-US" sz="2800"/>
              <a:t>А</a:t>
            </a:r>
            <a:r>
              <a:rPr lang="sr-Latn-CS" altLang="en-US" sz="2800"/>
              <a:t>LP </a:t>
            </a:r>
            <a:r>
              <a:rPr lang="sr-Cyrl-CS" altLang="en-US" sz="2800"/>
              <a:t>да</a:t>
            </a:r>
            <a:r>
              <a:rPr lang="sr-Latn-CS" altLang="en-US" sz="2800"/>
              <a:t> </a:t>
            </a:r>
            <a:r>
              <a:rPr lang="sr-Cyrl-CS" altLang="en-US" sz="2800"/>
              <a:t>би</a:t>
            </a:r>
            <a:r>
              <a:rPr lang="sr-Latn-CS" altLang="en-US" sz="2800"/>
              <a:t> </a:t>
            </a:r>
            <a:r>
              <a:rPr lang="sr-Cyrl-CS" altLang="en-US" sz="2800"/>
              <a:t>се</a:t>
            </a:r>
            <a:r>
              <a:rPr lang="sr-Latn-CS" altLang="en-US" sz="2800"/>
              <a:t> </a:t>
            </a:r>
            <a:r>
              <a:rPr lang="sr-Cyrl-CS" altLang="en-US" sz="2800"/>
              <a:t>везали</a:t>
            </a:r>
            <a:r>
              <a:rPr lang="sr-Latn-CS" altLang="en-US" sz="2800"/>
              <a:t> </a:t>
            </a:r>
            <a:r>
              <a:rPr lang="sr-Cyrl-CS" altLang="en-US" sz="2800"/>
              <a:t>за</a:t>
            </a:r>
            <a:r>
              <a:rPr lang="sr-Latn-CS" altLang="en-US" sz="2800"/>
              <a:t> </a:t>
            </a:r>
            <a:r>
              <a:rPr lang="sr-Cyrl-CS" altLang="en-US" sz="2800"/>
              <a:t>коштани</a:t>
            </a:r>
            <a:r>
              <a:rPr lang="sr-Latn-CS" altLang="en-US" sz="2800"/>
              <a:t> </a:t>
            </a:r>
            <a:r>
              <a:rPr lang="sr-Cyrl-CS" altLang="en-US" sz="2800"/>
              <a:t>матрикс</a:t>
            </a:r>
            <a:endParaRPr lang="sr-Latn-CS" altLang="en-US"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911"/>
    </mc:Choice>
    <mc:Fallback xmlns="">
      <p:transition spd="slow" advTm="12391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27ED0EA5-D8C7-4A4D-8D81-6DEE8F5E7E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Организација</a:t>
            </a:r>
            <a:r>
              <a:rPr lang="sr-Latn-CS" altLang="en-US"/>
              <a:t> </a:t>
            </a:r>
            <a:r>
              <a:rPr lang="sr-Cyrl-CS" altLang="en-US"/>
              <a:t>хематома</a:t>
            </a:r>
            <a:endParaRPr lang="sr-Latn-CS" altLang="en-US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CFA9D483-E451-4014-B9F6-FADB5E7A41E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оптималним</a:t>
            </a:r>
            <a:r>
              <a:rPr lang="sr-Latn-CS" altLang="en-US"/>
              <a:t> </a:t>
            </a:r>
            <a:r>
              <a:rPr lang="sr-Cyrl-CS" altLang="en-US"/>
              <a:t>условима</a:t>
            </a:r>
            <a:r>
              <a:rPr lang="sr-Latn-CS" altLang="en-US"/>
              <a:t> </a:t>
            </a:r>
            <a:r>
              <a:rPr lang="sr-Cyrl-CS" altLang="en-US"/>
              <a:t>плурипотентна</a:t>
            </a:r>
            <a:r>
              <a:rPr lang="sr-Latn-CS" altLang="en-US"/>
              <a:t> </a:t>
            </a:r>
            <a:r>
              <a:rPr lang="sr-Cyrl-CS" altLang="en-US"/>
              <a:t>ћелија</a:t>
            </a:r>
            <a:r>
              <a:rPr lang="sr-Latn-CS" altLang="en-US"/>
              <a:t> </a:t>
            </a:r>
            <a:r>
              <a:rPr lang="sr-Cyrl-CS" altLang="en-US"/>
              <a:t>се</a:t>
            </a:r>
            <a:r>
              <a:rPr lang="sr-Latn-CS" altLang="en-US"/>
              <a:t> </a:t>
            </a:r>
            <a:r>
              <a:rPr lang="sr-Cyrl-CS" altLang="en-US"/>
              <a:t>развија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остеобласт</a:t>
            </a:r>
            <a:endParaRPr lang="sr-Latn-CS" altLang="en-US"/>
          </a:p>
          <a:p>
            <a:pPr eaLnBrk="1" hangingPunct="1"/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лошим</a:t>
            </a:r>
            <a:r>
              <a:rPr lang="sr-Latn-CS" altLang="en-US"/>
              <a:t> </a:t>
            </a:r>
            <a:r>
              <a:rPr lang="sr-Cyrl-CS" altLang="en-US"/>
              <a:t>условима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хондробласт</a:t>
            </a:r>
            <a:r>
              <a:rPr lang="sr-Latn-CS" altLang="en-US"/>
              <a:t> </a:t>
            </a:r>
            <a:r>
              <a:rPr lang="sr-Cyrl-CS" altLang="en-US"/>
              <a:t>или</a:t>
            </a:r>
            <a:r>
              <a:rPr lang="sr-Latn-CS" altLang="en-US"/>
              <a:t> </a:t>
            </a:r>
            <a:r>
              <a:rPr lang="sr-Cyrl-CS" altLang="en-US"/>
              <a:t>фибробласт</a:t>
            </a:r>
          </a:p>
          <a:p>
            <a:pPr eaLnBrk="1" hangingPunct="1"/>
            <a:r>
              <a:rPr lang="sr-Cyrl-CS" altLang="en-US"/>
              <a:t>2.</a:t>
            </a:r>
            <a:r>
              <a:rPr lang="sr-Latn-CS" altLang="en-US"/>
              <a:t> </a:t>
            </a:r>
            <a:r>
              <a:rPr lang="sr-Cyrl-CS" altLang="en-US"/>
              <a:t>фаза</a:t>
            </a:r>
            <a:r>
              <a:rPr lang="sr-Latn-CS" altLang="en-US"/>
              <a:t> </a:t>
            </a:r>
            <a:r>
              <a:rPr lang="sr-Cyrl-CS" altLang="en-US"/>
              <a:t>се</a:t>
            </a:r>
            <a:r>
              <a:rPr lang="sr-Latn-CS" altLang="en-US"/>
              <a:t> </a:t>
            </a:r>
            <a:r>
              <a:rPr lang="sr-Cyrl-CS" altLang="en-US"/>
              <a:t>завршава</a:t>
            </a:r>
            <a:r>
              <a:rPr lang="sr-Latn-CS" altLang="en-US"/>
              <a:t> </a:t>
            </a:r>
            <a:r>
              <a:rPr lang="sr-Cyrl-CS" altLang="en-US"/>
              <a:t>стварањем</a:t>
            </a:r>
            <a:r>
              <a:rPr lang="sr-Latn-CS" altLang="en-US"/>
              <a:t> </a:t>
            </a:r>
            <a:r>
              <a:rPr lang="sr-Cyrl-CS" altLang="en-US"/>
              <a:t>моста</a:t>
            </a:r>
            <a:r>
              <a:rPr lang="sr-Latn-CS" altLang="en-US"/>
              <a:t> </a:t>
            </a:r>
            <a:r>
              <a:rPr lang="sr-Cyrl-CS" altLang="en-US"/>
              <a:t>између</a:t>
            </a:r>
            <a:r>
              <a:rPr lang="sr-Latn-CS" altLang="en-US"/>
              <a:t> </a:t>
            </a:r>
            <a:r>
              <a:rPr lang="sr-Cyrl-CS" altLang="en-US"/>
              <a:t>фрагмената</a:t>
            </a:r>
            <a:r>
              <a:rPr lang="sr-Latn-CS" altLang="en-US"/>
              <a:t>. </a:t>
            </a:r>
            <a:r>
              <a:rPr lang="sr-Cyrl-CS" altLang="en-US"/>
              <a:t>Кроз</a:t>
            </a:r>
            <a:r>
              <a:rPr lang="sr-Latn-CS" altLang="en-US"/>
              <a:t> </a:t>
            </a:r>
            <a:r>
              <a:rPr lang="sr-Cyrl-CS" altLang="en-US"/>
              <a:t>хематом</a:t>
            </a:r>
            <a:r>
              <a:rPr lang="sr-Latn-CS" altLang="en-US"/>
              <a:t> </a:t>
            </a:r>
            <a:r>
              <a:rPr lang="sr-Cyrl-CS" altLang="en-US"/>
              <a:t>прорастају</a:t>
            </a:r>
            <a:r>
              <a:rPr lang="sr-Latn-CS" altLang="en-US"/>
              <a:t> </a:t>
            </a:r>
            <a:r>
              <a:rPr lang="sr-Cyrl-CS" altLang="en-US"/>
              <a:t>крвни</a:t>
            </a:r>
            <a:r>
              <a:rPr lang="sr-Latn-CS" altLang="en-US"/>
              <a:t> </a:t>
            </a:r>
            <a:r>
              <a:rPr lang="sr-Cyrl-CS" altLang="en-US"/>
              <a:t>пупољци</a:t>
            </a:r>
            <a:endParaRPr lang="sr-Latn-C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700"/>
    </mc:Choice>
    <mc:Fallback xmlns="">
      <p:transition spd="slow" advTm="417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9DA9C282-2E63-48D7-A731-9EA8B1C591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3.Стадијум меког калуса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28E5A510-4B61-4E85-9944-1B4D79855A7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 u="sng"/>
              <a:t>5-30 дана од настанка прелома</a:t>
            </a:r>
          </a:p>
          <a:p>
            <a:pPr eaLnBrk="1" hangingPunct="1"/>
            <a:r>
              <a:rPr lang="sr-Cyrl-CS" altLang="en-US"/>
              <a:t>Хематом се трансформише у фиброваскуларну мрежу-</a:t>
            </a:r>
            <a:r>
              <a:rPr lang="sr-Cyrl-CS" altLang="en-US">
                <a:solidFill>
                  <a:srgbClr val="FF0000"/>
                </a:solidFill>
              </a:rPr>
              <a:t>остеоид или калус</a:t>
            </a:r>
            <a:r>
              <a:rPr lang="sr-Cyrl-CS" altLang="en-US"/>
              <a:t>. У центрипеталном смеру формирају се остеоцити (,,долажење у сусрет два фронта осификације,,)</a:t>
            </a:r>
          </a:p>
          <a:p>
            <a:pPr eaLnBrk="1" hangingPunct="1"/>
            <a:r>
              <a:rPr lang="sr-Cyrl-CS" altLang="en-US"/>
              <a:t>Битни О2, ослонац, Са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881"/>
    </mc:Choice>
    <mc:Fallback xmlns="">
      <p:transition spd="slow" advTm="9788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4FE53036-8798-45D5-ABC3-0CCF99B136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4.Ст тврдог калуса-ремоделирање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A2B89665-13CD-4901-9CF4-6C434C1959B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/>
              <a:t>Депоновањем</a:t>
            </a:r>
            <a:r>
              <a:rPr lang="sr-Latn-CS" altLang="en-US"/>
              <a:t> </a:t>
            </a:r>
            <a:r>
              <a:rPr lang="sr-Cyrl-CS" altLang="en-US"/>
              <a:t>минерала</a:t>
            </a:r>
            <a:r>
              <a:rPr lang="sr-Latn-CS" altLang="en-US"/>
              <a:t> </a:t>
            </a:r>
            <a:r>
              <a:rPr lang="sr-Cyrl-CS" altLang="en-US"/>
              <a:t>меки</a:t>
            </a:r>
            <a:r>
              <a:rPr lang="sr-Latn-CS" altLang="en-US"/>
              <a:t> </a:t>
            </a:r>
            <a:r>
              <a:rPr lang="sr-Cyrl-CS" altLang="en-US"/>
              <a:t>калус</a:t>
            </a:r>
            <a:r>
              <a:rPr lang="sr-Latn-CS" altLang="en-US"/>
              <a:t> </a:t>
            </a:r>
            <a:r>
              <a:rPr lang="sr-Cyrl-CS" altLang="en-US"/>
              <a:t>постаје</a:t>
            </a:r>
            <a:r>
              <a:rPr lang="sr-Latn-CS" altLang="en-US"/>
              <a:t> </a:t>
            </a:r>
            <a:r>
              <a:rPr lang="sr-Cyrl-CS" altLang="en-US"/>
              <a:t>тврди</a:t>
            </a:r>
            <a:r>
              <a:rPr lang="sr-Latn-CS" altLang="en-US"/>
              <a:t>.</a:t>
            </a:r>
            <a:r>
              <a:rPr lang="en-US" altLang="en-US"/>
              <a:t> </a:t>
            </a:r>
            <a:r>
              <a:rPr lang="sr-Cyrl-CS" altLang="en-US"/>
              <a:t>Појављују</a:t>
            </a:r>
            <a:r>
              <a:rPr lang="sr-Latn-CS" altLang="en-US"/>
              <a:t> </a:t>
            </a:r>
            <a:r>
              <a:rPr lang="sr-Cyrl-CS" altLang="en-US"/>
              <a:t>се</a:t>
            </a:r>
            <a:r>
              <a:rPr lang="sr-Latn-CS" altLang="en-US"/>
              <a:t> </a:t>
            </a:r>
            <a:r>
              <a:rPr lang="sr-Cyrl-CS" altLang="en-US"/>
              <a:t>коштане</a:t>
            </a:r>
            <a:r>
              <a:rPr lang="sr-Latn-CS" altLang="en-US"/>
              <a:t> </a:t>
            </a:r>
            <a:r>
              <a:rPr lang="sr-Cyrl-CS" altLang="en-US"/>
              <a:t>гредице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крвни</a:t>
            </a:r>
            <a:r>
              <a:rPr lang="sr-Latn-CS" altLang="en-US"/>
              <a:t> </a:t>
            </a:r>
            <a:r>
              <a:rPr lang="sr-Cyrl-CS" altLang="en-US"/>
              <a:t>капилари</a:t>
            </a:r>
            <a:endParaRPr lang="sr-Latn-CS" altLang="en-US"/>
          </a:p>
          <a:p>
            <a:pPr eaLnBrk="1" hangingPunct="1">
              <a:lnSpc>
                <a:spcPct val="90000"/>
              </a:lnSpc>
            </a:pPr>
            <a:r>
              <a:rPr lang="sr-Latn-CS" altLang="en-US"/>
              <a:t>W</a:t>
            </a:r>
            <a:r>
              <a:rPr lang="sr-Cyrl-CS" altLang="en-US"/>
              <a:t>олфов</a:t>
            </a:r>
            <a:r>
              <a:rPr lang="sr-Latn-CS" altLang="en-US"/>
              <a:t> </a:t>
            </a:r>
            <a:r>
              <a:rPr lang="sr-Cyrl-CS" altLang="en-US"/>
              <a:t>закон</a:t>
            </a:r>
            <a:r>
              <a:rPr lang="sr-Latn-CS" altLang="en-US"/>
              <a:t>: ,,</a:t>
            </a:r>
            <a:r>
              <a:rPr lang="sr-Cyrl-CS" altLang="en-US"/>
              <a:t>Све</a:t>
            </a:r>
            <a:r>
              <a:rPr lang="sr-Latn-CS" altLang="en-US"/>
              <a:t> </a:t>
            </a:r>
            <a:r>
              <a:rPr lang="sr-Cyrl-CS" altLang="en-US"/>
              <a:t>модификације</a:t>
            </a:r>
            <a:r>
              <a:rPr lang="sr-Latn-CS" altLang="en-US"/>
              <a:t> </a:t>
            </a:r>
            <a:r>
              <a:rPr lang="sr-Cyrl-CS" altLang="en-US"/>
              <a:t>костију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току</a:t>
            </a:r>
            <a:r>
              <a:rPr lang="sr-Latn-CS" altLang="en-US"/>
              <a:t> </a:t>
            </a:r>
            <a:r>
              <a:rPr lang="sr-Cyrl-CS" altLang="en-US"/>
              <a:t>развоја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даље</a:t>
            </a:r>
            <a:r>
              <a:rPr lang="sr-Latn-CS" altLang="en-US"/>
              <a:t> </a:t>
            </a:r>
            <a:r>
              <a:rPr lang="sr-Cyrl-CS" altLang="en-US"/>
              <a:t>директно</a:t>
            </a:r>
            <a:r>
              <a:rPr lang="sr-Latn-CS" altLang="en-US"/>
              <a:t> </a:t>
            </a:r>
            <a:r>
              <a:rPr lang="sr-Cyrl-CS" altLang="en-US"/>
              <a:t>су</a:t>
            </a:r>
            <a:r>
              <a:rPr lang="sr-Latn-CS" altLang="en-US"/>
              <a:t> </a:t>
            </a:r>
            <a:r>
              <a:rPr lang="sr-Cyrl-CS" altLang="en-US"/>
              <a:t>под</a:t>
            </a:r>
            <a:r>
              <a:rPr lang="sr-Latn-CS" altLang="en-US"/>
              <a:t> </a:t>
            </a:r>
            <a:r>
              <a:rPr lang="sr-Cyrl-CS" altLang="en-US"/>
              <a:t>утицајем</a:t>
            </a:r>
            <a:r>
              <a:rPr lang="sr-Latn-CS" altLang="en-US"/>
              <a:t> </a:t>
            </a:r>
            <a:r>
              <a:rPr lang="sr-Cyrl-CS" altLang="en-US"/>
              <a:t>величине</a:t>
            </a:r>
            <a:r>
              <a:rPr lang="sr-Latn-CS" altLang="en-US"/>
              <a:t> </a:t>
            </a:r>
            <a:r>
              <a:rPr lang="sr-Cyrl-CS" altLang="en-US"/>
              <a:t>притиска</a:t>
            </a:r>
            <a:r>
              <a:rPr lang="sr-Latn-CS" altLang="en-US"/>
              <a:t> </a:t>
            </a:r>
            <a:r>
              <a:rPr lang="sr-Cyrl-CS" altLang="en-US"/>
              <a:t>који</a:t>
            </a:r>
            <a:r>
              <a:rPr lang="sr-Latn-CS" altLang="en-US"/>
              <a:t> </a:t>
            </a:r>
            <a:r>
              <a:rPr lang="sr-Cyrl-CS" altLang="en-US"/>
              <a:t>делује</a:t>
            </a:r>
            <a:r>
              <a:rPr lang="sr-Latn-CS" altLang="en-US"/>
              <a:t> </a:t>
            </a:r>
            <a:r>
              <a:rPr lang="sr-Cyrl-CS" altLang="en-US"/>
              <a:t>на</a:t>
            </a:r>
            <a:r>
              <a:rPr lang="sr-Latn-CS" altLang="en-US"/>
              <a:t> </a:t>
            </a:r>
            <a:r>
              <a:rPr lang="sr-Cyrl-CS" altLang="en-US"/>
              <a:t>кост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различито</a:t>
            </a:r>
            <a:r>
              <a:rPr lang="sr-Latn-CS" altLang="en-US"/>
              <a:t> </a:t>
            </a:r>
            <a:r>
              <a:rPr lang="sr-Cyrl-CS" altLang="en-US"/>
              <a:t>време</a:t>
            </a:r>
            <a:r>
              <a:rPr lang="sr-Latn-CS" altLang="en-US"/>
              <a:t> </a:t>
            </a:r>
            <a:r>
              <a:rPr lang="sr-Cyrl-CS" altLang="en-US"/>
              <a:t>на</a:t>
            </a:r>
            <a:r>
              <a:rPr lang="sr-Latn-CS" altLang="en-US"/>
              <a:t> </a:t>
            </a:r>
            <a:r>
              <a:rPr lang="sr-Cyrl-CS" altLang="en-US"/>
              <a:t>различитим</a:t>
            </a:r>
            <a:r>
              <a:rPr lang="sr-Latn-CS" altLang="en-US"/>
              <a:t> </a:t>
            </a:r>
            <a:r>
              <a:rPr lang="sr-Cyrl-CS" altLang="en-US"/>
              <a:t>местима</a:t>
            </a:r>
            <a:r>
              <a:rPr lang="sr-Latn-CS" altLang="en-US"/>
              <a:t>,,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/>
              <a:t>Кост</a:t>
            </a:r>
            <a:r>
              <a:rPr lang="sr-Latn-CS" altLang="en-US"/>
              <a:t> </a:t>
            </a:r>
            <a:r>
              <a:rPr lang="sr-Cyrl-CS" altLang="en-US"/>
              <a:t>постаје</a:t>
            </a:r>
            <a:r>
              <a:rPr lang="sr-Latn-CS" altLang="en-US"/>
              <a:t> </a:t>
            </a:r>
            <a:r>
              <a:rPr lang="sr-Cyrl-CS" altLang="en-US"/>
              <a:t>трабекуларна</a:t>
            </a:r>
            <a:r>
              <a:rPr lang="sr-Latn-CS" altLang="en-US"/>
              <a:t>,</a:t>
            </a:r>
            <a:r>
              <a:rPr lang="sr-Cyrl-CS" altLang="en-US"/>
              <a:t>вишак</a:t>
            </a:r>
            <a:r>
              <a:rPr lang="sr-Latn-CS" altLang="en-US"/>
              <a:t> </a:t>
            </a:r>
            <a:r>
              <a:rPr lang="sr-Cyrl-CS" altLang="en-US"/>
              <a:t>калуса</a:t>
            </a:r>
            <a:r>
              <a:rPr lang="sr-Latn-CS" altLang="en-US"/>
              <a:t> </a:t>
            </a:r>
            <a:r>
              <a:rPr lang="sr-Cyrl-CS" altLang="en-US"/>
              <a:t>се</a:t>
            </a:r>
            <a:r>
              <a:rPr lang="sr-Latn-CS" altLang="en-US"/>
              <a:t> </a:t>
            </a:r>
            <a:r>
              <a:rPr lang="sr-Cyrl-CS" altLang="en-US"/>
              <a:t>ресорбује</a:t>
            </a:r>
            <a:endParaRPr lang="sr-Latn-C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948"/>
    </mc:Choice>
    <mc:Fallback xmlns="">
      <p:transition spd="slow" advTm="99948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>
            <a:extLst>
              <a:ext uri="{FF2B5EF4-FFF2-40B4-BE49-F238E27FC236}">
                <a16:creationId xmlns:a16="http://schemas.microsoft.com/office/drawing/2014/main" id="{10AC72F4-4E05-4405-908F-CA1482AA79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/>
              <a:t>Услови</a:t>
            </a:r>
            <a:r>
              <a:rPr lang="sr-Latn-CS" sz="4000" dirty="0"/>
              <a:t> </a:t>
            </a:r>
            <a:r>
              <a:rPr lang="sr-Cyrl-CS" sz="4000" dirty="0"/>
              <a:t>неопходни</a:t>
            </a:r>
            <a:r>
              <a:rPr lang="sr-Latn-CS" sz="4000" dirty="0"/>
              <a:t> </a:t>
            </a:r>
            <a:r>
              <a:rPr lang="sr-Cyrl-CS" sz="4000" dirty="0"/>
              <a:t>за</a:t>
            </a:r>
            <a:r>
              <a:rPr lang="sr-Latn-CS" sz="4000" dirty="0"/>
              <a:t> </a:t>
            </a:r>
            <a:r>
              <a:rPr lang="sr-Cyrl-CS" sz="4000" dirty="0"/>
              <a:t>премошћавање</a:t>
            </a:r>
            <a:r>
              <a:rPr lang="sr-Latn-CS" sz="4000" dirty="0"/>
              <a:t> </a:t>
            </a:r>
            <a:r>
              <a:rPr lang="sr-Cyrl-CS" sz="4000" dirty="0"/>
              <a:t>фрактурне</a:t>
            </a:r>
            <a:r>
              <a:rPr lang="sr-Latn-CS" sz="4000" dirty="0"/>
              <a:t> </a:t>
            </a:r>
            <a:r>
              <a:rPr lang="sr-Cyrl-CS" sz="4000" dirty="0"/>
              <a:t>пукотине</a:t>
            </a:r>
            <a:r>
              <a:rPr lang="sr-Latn-CS" sz="4000" dirty="0"/>
              <a:t> (</a:t>
            </a:r>
            <a:r>
              <a:rPr lang="sr-Cyrl-CS" sz="4000" dirty="0"/>
              <a:t>М</a:t>
            </a:r>
            <a:r>
              <a:rPr lang="sr-Latn-CS" sz="4000" dirty="0"/>
              <a:t>c </a:t>
            </a:r>
            <a:r>
              <a:rPr lang="sr-Cyrl-CS" sz="4000" dirty="0"/>
              <a:t>К</a:t>
            </a:r>
            <a:r>
              <a:rPr lang="sr-Latn-CS" sz="4000" dirty="0"/>
              <a:t>ibbin, 1978)</a:t>
            </a:r>
          </a:p>
        </p:txBody>
      </p:sp>
      <p:sp>
        <p:nvSpPr>
          <p:cNvPr id="20483" name="Rectangle 5">
            <a:extLst>
              <a:ext uri="{FF2B5EF4-FFF2-40B4-BE49-F238E27FC236}">
                <a16:creationId xmlns:a16="http://schemas.microsoft.com/office/drawing/2014/main" id="{704821BD-1E37-4654-8AF3-381769429B7F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500063" y="1946275"/>
            <a:ext cx="4479925" cy="4114800"/>
          </a:xfrm>
        </p:spPr>
        <p:txBody>
          <a:bodyPr/>
          <a:lstStyle/>
          <a:p>
            <a:pPr eaLnBrk="1" hangingPunct="1"/>
            <a:r>
              <a:rPr lang="sr-Cyrl-CS" altLang="en-US"/>
              <a:t>Дислокација</a:t>
            </a:r>
            <a:r>
              <a:rPr lang="sr-Latn-CS" altLang="en-US"/>
              <a:t> </a:t>
            </a:r>
            <a:r>
              <a:rPr lang="sr-Cyrl-CS" altLang="en-US"/>
              <a:t>прелома</a:t>
            </a:r>
            <a:endParaRPr lang="sr-Latn-CS" altLang="en-US"/>
          </a:p>
          <a:p>
            <a:pPr eaLnBrk="1" hangingPunct="1"/>
            <a:r>
              <a:rPr lang="sr-Cyrl-CS" altLang="en-US"/>
              <a:t>Могућност</a:t>
            </a:r>
            <a:r>
              <a:rPr lang="sr-Latn-CS" altLang="en-US"/>
              <a:t> </a:t>
            </a:r>
            <a:r>
              <a:rPr lang="sr-Cyrl-CS" altLang="en-US"/>
              <a:t>репозиције</a:t>
            </a:r>
            <a:endParaRPr lang="sr-Latn-CS" altLang="en-US"/>
          </a:p>
          <a:p>
            <a:pPr eaLnBrk="1" hangingPunct="1"/>
            <a:r>
              <a:rPr lang="sr-Cyrl-CS" altLang="en-US"/>
              <a:t>Сама</a:t>
            </a:r>
            <a:r>
              <a:rPr lang="sr-Latn-CS" altLang="en-US"/>
              <a:t> ( </a:t>
            </a:r>
            <a:r>
              <a:rPr lang="sr-Cyrl-CS" altLang="en-US"/>
              <a:t>поломљена</a:t>
            </a:r>
            <a:r>
              <a:rPr lang="sr-Latn-CS" altLang="en-US"/>
              <a:t>) </a:t>
            </a:r>
            <a:r>
              <a:rPr lang="sr-Cyrl-CS" altLang="en-US"/>
              <a:t>кост</a:t>
            </a:r>
            <a:endParaRPr lang="sr-Latn-CS" altLang="en-US"/>
          </a:p>
          <a:p>
            <a:pPr eaLnBrk="1" hangingPunct="1"/>
            <a:r>
              <a:rPr lang="sr-Cyrl-CS" altLang="en-US"/>
              <a:t>Локализација</a:t>
            </a:r>
            <a:r>
              <a:rPr lang="sr-Latn-CS" altLang="en-US"/>
              <a:t> </a:t>
            </a:r>
            <a:r>
              <a:rPr lang="sr-Cyrl-CS" altLang="en-US"/>
              <a:t>прелома</a:t>
            </a:r>
            <a:endParaRPr lang="sr-Latn-CS" altLang="en-US"/>
          </a:p>
          <a:p>
            <a:pPr eaLnBrk="1" hangingPunct="1"/>
            <a:r>
              <a:rPr lang="sr-Cyrl-CS" altLang="en-US"/>
              <a:t>Ћелијска</a:t>
            </a:r>
            <a:r>
              <a:rPr lang="sr-Latn-CS" altLang="en-US"/>
              <a:t> </a:t>
            </a:r>
            <a:r>
              <a:rPr lang="sr-Cyrl-CS" altLang="en-US"/>
              <a:t>некроза</a:t>
            </a:r>
            <a:endParaRPr lang="sr-Latn-CS" altLang="en-US"/>
          </a:p>
          <a:p>
            <a:pPr eaLnBrk="1" hangingPunct="1"/>
            <a:r>
              <a:rPr lang="sr-Cyrl-CS" altLang="en-US"/>
              <a:t>Стабилност</a:t>
            </a:r>
            <a:r>
              <a:rPr lang="sr-Latn-CS" altLang="en-US"/>
              <a:t> </a:t>
            </a:r>
            <a:r>
              <a:rPr lang="sr-Cyrl-CS" altLang="en-US"/>
              <a:t>након</a:t>
            </a:r>
            <a:r>
              <a:rPr lang="sr-Latn-CS" altLang="en-US"/>
              <a:t> </a:t>
            </a:r>
            <a:r>
              <a:rPr lang="sr-Cyrl-CS" altLang="en-US"/>
              <a:t>репоз</a:t>
            </a:r>
            <a:endParaRPr lang="sr-Latn-CS" altLang="en-US"/>
          </a:p>
        </p:txBody>
      </p:sp>
      <p:sp>
        <p:nvSpPr>
          <p:cNvPr id="20484" name="Rectangle 6">
            <a:extLst>
              <a:ext uri="{FF2B5EF4-FFF2-40B4-BE49-F238E27FC236}">
                <a16:creationId xmlns:a16="http://schemas.microsoft.com/office/drawing/2014/main" id="{700D9F74-831A-4A38-A5A9-EA6759AD6DA9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Постојање</a:t>
            </a:r>
            <a:r>
              <a:rPr lang="sr-Latn-CS" altLang="en-US"/>
              <a:t> </a:t>
            </a:r>
            <a:r>
              <a:rPr lang="sr-Cyrl-CS" altLang="en-US"/>
              <a:t>инфекције</a:t>
            </a:r>
            <a:endParaRPr lang="sr-Latn-CS" altLang="en-US"/>
          </a:p>
          <a:p>
            <a:pPr eaLnBrk="1" hangingPunct="1"/>
            <a:r>
              <a:rPr lang="sr-Cyrl-CS" altLang="en-US"/>
              <a:t>Реакција</a:t>
            </a:r>
            <a:r>
              <a:rPr lang="sr-Latn-CS" altLang="en-US"/>
              <a:t> </a:t>
            </a:r>
            <a:r>
              <a:rPr lang="sr-Cyrl-CS" altLang="en-US"/>
              <a:t>периоста</a:t>
            </a:r>
            <a:r>
              <a:rPr lang="sr-Latn-CS" altLang="en-US"/>
              <a:t> </a:t>
            </a:r>
            <a:r>
              <a:rPr lang="sr-Cyrl-CS" altLang="en-US"/>
              <a:t>или</a:t>
            </a:r>
            <a:r>
              <a:rPr lang="sr-Latn-CS" altLang="en-US"/>
              <a:t> </a:t>
            </a:r>
            <a:r>
              <a:rPr lang="sr-Cyrl-CS" altLang="en-US"/>
              <a:t>медуларне</a:t>
            </a:r>
            <a:r>
              <a:rPr lang="sr-Latn-CS" altLang="en-US"/>
              <a:t> </a:t>
            </a:r>
            <a:r>
              <a:rPr lang="sr-Cyrl-CS" altLang="en-US"/>
              <a:t>шупљине</a:t>
            </a:r>
            <a:endParaRPr lang="sr-Latn-CS" altLang="en-US"/>
          </a:p>
          <a:p>
            <a:pPr eaLnBrk="1" hangingPunct="1"/>
            <a:r>
              <a:rPr lang="sr-Cyrl-CS" altLang="en-US"/>
              <a:t>Спољашњи</a:t>
            </a:r>
            <a:r>
              <a:rPr lang="sr-Latn-CS" altLang="en-US"/>
              <a:t> </a:t>
            </a:r>
            <a:r>
              <a:rPr lang="sr-Cyrl-CS" altLang="en-US"/>
              <a:t>утицаји</a:t>
            </a:r>
            <a:r>
              <a:rPr lang="sr-Latn-CS" altLang="en-US"/>
              <a:t> (</a:t>
            </a:r>
            <a:r>
              <a:rPr lang="sr-Cyrl-CS" altLang="en-US"/>
              <a:t>стим</a:t>
            </a:r>
            <a:r>
              <a:rPr lang="sr-Latn-CS" altLang="en-US"/>
              <a:t> </a:t>
            </a:r>
            <a:r>
              <a:rPr lang="sr-Cyrl-CS" altLang="en-US"/>
              <a:t>електричним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/</a:t>
            </a:r>
            <a:r>
              <a:rPr lang="sr-Cyrl-CS" altLang="en-US"/>
              <a:t>или</a:t>
            </a:r>
            <a:r>
              <a:rPr lang="sr-Latn-CS" altLang="en-US"/>
              <a:t> </a:t>
            </a:r>
            <a:r>
              <a:rPr lang="sr-Cyrl-CS" altLang="en-US"/>
              <a:t>магн</a:t>
            </a:r>
            <a:r>
              <a:rPr lang="en-US" altLang="en-US"/>
              <a:t>e</a:t>
            </a:r>
            <a:r>
              <a:rPr lang="sr-Cyrl-CS" altLang="en-US"/>
              <a:t>тним п</a:t>
            </a:r>
            <a:r>
              <a:rPr lang="sr-Latn-CS" altLang="en-US"/>
              <a:t>)</a:t>
            </a:r>
          </a:p>
          <a:p>
            <a:pPr eaLnBrk="1" hangingPunct="1"/>
            <a:r>
              <a:rPr lang="sr-Cyrl-CS" altLang="en-US"/>
              <a:t>Хипоксија</a:t>
            </a:r>
            <a:endParaRPr lang="sr-Latn-CS" altLang="en-US"/>
          </a:p>
          <a:p>
            <a:pPr eaLnBrk="1" hangingPunct="1"/>
            <a:r>
              <a:rPr lang="sr-Cyrl-CS" altLang="en-US"/>
              <a:t>Ошт</a:t>
            </a:r>
            <a:r>
              <a:rPr lang="sr-Latn-CS" altLang="en-US"/>
              <a:t>e</a:t>
            </a:r>
            <a:r>
              <a:rPr lang="sr-Cyrl-CS" altLang="en-US"/>
              <a:t>ћење</a:t>
            </a:r>
            <a:r>
              <a:rPr lang="sr-Latn-CS" altLang="en-US"/>
              <a:t> </a:t>
            </a:r>
            <a:r>
              <a:rPr lang="sr-Cyrl-CS" altLang="en-US"/>
              <a:t>нерава</a:t>
            </a:r>
            <a:endParaRPr lang="sr-Latn-C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6829"/>
    </mc:Choice>
    <mc:Fallback xmlns="">
      <p:transition spd="slow" advTm="176829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7A6ECC4F-2DDD-49C4-BB67-1E322FC80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/>
              <a:t>Фактори</a:t>
            </a:r>
            <a:r>
              <a:rPr lang="en-US" altLang="en-US"/>
              <a:t> </a:t>
            </a:r>
            <a:r>
              <a:rPr lang="sr-Cyrl-CS" altLang="en-US"/>
              <a:t>који</a:t>
            </a:r>
            <a:r>
              <a:rPr lang="en-US" altLang="en-US"/>
              <a:t> </a:t>
            </a:r>
            <a:r>
              <a:rPr lang="sr-Cyrl-CS" altLang="en-US"/>
              <a:t>утичу</a:t>
            </a:r>
            <a:r>
              <a:rPr lang="en-US" altLang="en-US"/>
              <a:t> </a:t>
            </a:r>
            <a:r>
              <a:rPr lang="sr-Cyrl-CS" altLang="en-US"/>
              <a:t>на</a:t>
            </a:r>
            <a:r>
              <a:rPr lang="en-US" altLang="en-US"/>
              <a:t> </a:t>
            </a:r>
            <a:r>
              <a:rPr lang="sr-Cyrl-CS" altLang="en-US"/>
              <a:t>коштано</a:t>
            </a:r>
            <a:r>
              <a:rPr lang="sr-Latn-CS" altLang="en-US"/>
              <a:t> </a:t>
            </a:r>
            <a:r>
              <a:rPr lang="sr-Cyrl-CS" altLang="en-US"/>
              <a:t>зарастање</a:t>
            </a:r>
            <a:endParaRPr lang="en-US" altLang="en-US"/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id="{B3144125-88A8-4EA6-AFF2-4A719A2EA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2875" y="1357313"/>
            <a:ext cx="5143500" cy="4768850"/>
          </a:xfrm>
        </p:spPr>
        <p:txBody>
          <a:bodyPr/>
          <a:lstStyle/>
          <a:p>
            <a:r>
              <a:rPr lang="sr-Cyrl-CS" altLang="en-US" dirty="0"/>
              <a:t>Хормони</a:t>
            </a:r>
            <a:r>
              <a:rPr lang="sr-Latn-CS" altLang="en-US" dirty="0"/>
              <a:t>: </a:t>
            </a:r>
            <a:r>
              <a:rPr lang="sr-Cyrl-CS" altLang="en-US" dirty="0"/>
              <a:t>раста</a:t>
            </a:r>
            <a:r>
              <a:rPr lang="sr-Latn-CS" altLang="en-US" dirty="0"/>
              <a:t>,</a:t>
            </a:r>
            <a:r>
              <a:rPr lang="sr-Cyrl-CS" altLang="en-US" dirty="0" err="1"/>
              <a:t>тироидни</a:t>
            </a:r>
            <a:r>
              <a:rPr lang="sr-Latn-CS" altLang="en-US" dirty="0"/>
              <a:t> </a:t>
            </a:r>
            <a:r>
              <a:rPr lang="sr-Cyrl-CS" altLang="en-US" dirty="0"/>
              <a:t>хормони</a:t>
            </a:r>
            <a:r>
              <a:rPr lang="sr-Latn-CS" altLang="en-US" dirty="0"/>
              <a:t>,</a:t>
            </a:r>
            <a:r>
              <a:rPr lang="sr-Cyrl-CS" altLang="en-US" dirty="0" err="1"/>
              <a:t>калцитонин</a:t>
            </a:r>
            <a:r>
              <a:rPr lang="sr-Latn-CS" altLang="en-US" dirty="0"/>
              <a:t>,</a:t>
            </a:r>
            <a:r>
              <a:rPr lang="sr-Cyrl-CS" altLang="en-US" dirty="0"/>
              <a:t>инсулин</a:t>
            </a:r>
            <a:r>
              <a:rPr lang="sr-Latn-CS" altLang="en-US" dirty="0"/>
              <a:t>,</a:t>
            </a:r>
            <a:r>
              <a:rPr lang="sr-Cyrl-CS" altLang="en-US" dirty="0" err="1"/>
              <a:t>стероидни</a:t>
            </a:r>
            <a:endParaRPr lang="sr-Latn-CS" altLang="en-US" dirty="0"/>
          </a:p>
          <a:p>
            <a:r>
              <a:rPr lang="sr-Cyrl-CS" altLang="en-US" dirty="0"/>
              <a:t>Витамини</a:t>
            </a:r>
            <a:r>
              <a:rPr lang="sr-Latn-CS" altLang="en-US" dirty="0"/>
              <a:t> </a:t>
            </a:r>
            <a:r>
              <a:rPr lang="sr-Cyrl-CS" altLang="en-US" dirty="0"/>
              <a:t>А</a:t>
            </a:r>
            <a:r>
              <a:rPr lang="sr-Latn-CS" altLang="en-US" dirty="0"/>
              <a:t> </a:t>
            </a:r>
            <a:r>
              <a:rPr lang="sr-Cyrl-CS" altLang="en-US" dirty="0"/>
              <a:t>и</a:t>
            </a:r>
            <a:r>
              <a:rPr lang="sr-Latn-CS" altLang="en-US" dirty="0"/>
              <a:t> </a:t>
            </a:r>
            <a:r>
              <a:rPr lang="sr-Cyrl-CS" altLang="en-US" dirty="0"/>
              <a:t>Д</a:t>
            </a:r>
            <a:endParaRPr lang="sr-Latn-CS" altLang="en-US" dirty="0"/>
          </a:p>
          <a:p>
            <a:r>
              <a:rPr lang="sr-Cyrl-CS" altLang="en-US" dirty="0" err="1"/>
              <a:t>Хондроитин</a:t>
            </a:r>
            <a:r>
              <a:rPr lang="sr-Latn-CS" altLang="en-US" dirty="0"/>
              <a:t> </a:t>
            </a:r>
            <a:r>
              <a:rPr lang="sr-Cyrl-CS" altLang="en-US" dirty="0"/>
              <a:t>сулфат</a:t>
            </a:r>
            <a:r>
              <a:rPr lang="sr-Latn-CS" altLang="en-US" dirty="0"/>
              <a:t>, </a:t>
            </a:r>
            <a:r>
              <a:rPr lang="sr-Cyrl-CS" altLang="en-US" dirty="0" err="1"/>
              <a:t>хијалуронид</a:t>
            </a:r>
            <a:endParaRPr lang="sr-Latn-CS" altLang="en-US" dirty="0"/>
          </a:p>
          <a:p>
            <a:r>
              <a:rPr lang="sr-Cyrl-CS" altLang="en-US" dirty="0"/>
              <a:t>Одложена</a:t>
            </a:r>
            <a:r>
              <a:rPr lang="sr-Latn-CS" altLang="en-US" dirty="0"/>
              <a:t> </a:t>
            </a:r>
            <a:r>
              <a:rPr lang="sr-Cyrl-CS" altLang="en-US" dirty="0" err="1"/>
              <a:t>репозиција</a:t>
            </a:r>
            <a:endParaRPr lang="sr-Latn-CS" altLang="en-US" dirty="0"/>
          </a:p>
          <a:p>
            <a:r>
              <a:rPr lang="sr-Cyrl-CS" altLang="en-US" dirty="0" err="1"/>
              <a:t>Денервација</a:t>
            </a:r>
            <a:endParaRPr lang="sr-Latn-CS" altLang="en-US" dirty="0"/>
          </a:p>
          <a:p>
            <a:r>
              <a:rPr lang="sr-Cyrl-CS" altLang="en-US" dirty="0" err="1"/>
              <a:t>Антикогулантна</a:t>
            </a:r>
            <a:r>
              <a:rPr lang="sr-Latn-CS" altLang="en-US" dirty="0"/>
              <a:t> </a:t>
            </a:r>
            <a:r>
              <a:rPr lang="sr-Cyrl-CS" altLang="en-US" dirty="0"/>
              <a:t>терапија</a:t>
            </a:r>
            <a:endParaRPr lang="sr-Latn-CS" altLang="en-US" dirty="0"/>
          </a:p>
          <a:p>
            <a:r>
              <a:rPr lang="sr-Cyrl-CS" altLang="en-US" dirty="0"/>
              <a:t>Анемија</a:t>
            </a:r>
            <a:r>
              <a:rPr lang="sr-Latn-CS" altLang="en-US" dirty="0"/>
              <a:t>,</a:t>
            </a:r>
            <a:r>
              <a:rPr lang="sr-Cyrl-CS" altLang="en-US" dirty="0" err="1"/>
              <a:t>дијабет</a:t>
            </a:r>
            <a:r>
              <a:rPr lang="sr-Latn-CS" altLang="en-US" dirty="0"/>
              <a:t>..</a:t>
            </a:r>
          </a:p>
          <a:p>
            <a:r>
              <a:rPr lang="sr-Cyrl-CS" altLang="en-US" dirty="0" err="1"/>
              <a:t>Денервација</a:t>
            </a:r>
            <a:endParaRPr lang="en-US" altLang="en-US" dirty="0"/>
          </a:p>
        </p:txBody>
      </p:sp>
      <p:sp>
        <p:nvSpPr>
          <p:cNvPr id="21508" name="Content Placeholder 3">
            <a:extLst>
              <a:ext uri="{FF2B5EF4-FFF2-40B4-BE49-F238E27FC236}">
                <a16:creationId xmlns:a16="http://schemas.microsoft.com/office/drawing/2014/main" id="{085BDF27-1E27-4EC6-A20D-597BD9F3E8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86375" y="1600200"/>
            <a:ext cx="3400425" cy="4525963"/>
          </a:xfrm>
        </p:spPr>
        <p:txBody>
          <a:bodyPr/>
          <a:lstStyle/>
          <a:p>
            <a:r>
              <a:rPr lang="sr-Cyrl-CS" altLang="en-US"/>
              <a:t>Електрично</a:t>
            </a:r>
            <a:r>
              <a:rPr lang="sr-Latn-CS" altLang="en-US"/>
              <a:t> </a:t>
            </a:r>
            <a:r>
              <a:rPr lang="sr-Cyrl-CS" altLang="en-US"/>
              <a:t>поље</a:t>
            </a:r>
            <a:endParaRPr lang="sr-Latn-CS" altLang="en-US"/>
          </a:p>
          <a:p>
            <a:r>
              <a:rPr lang="sr-Cyrl-CS" altLang="en-US"/>
              <a:t>Магнетно</a:t>
            </a:r>
            <a:r>
              <a:rPr lang="sr-Latn-CS" altLang="en-US"/>
              <a:t> </a:t>
            </a:r>
            <a:r>
              <a:rPr lang="sr-Cyrl-CS" altLang="en-US"/>
              <a:t>поље</a:t>
            </a:r>
            <a:endParaRPr lang="sr-Latn-CS" altLang="en-US"/>
          </a:p>
          <a:p>
            <a:r>
              <a:rPr lang="sr-Cyrl-CS" altLang="en-US"/>
              <a:t>ХБО</a:t>
            </a:r>
            <a:endParaRPr lang="sr-Latn-CS" altLang="en-US"/>
          </a:p>
          <a:p>
            <a:r>
              <a:rPr lang="sr-Cyrl-CS" altLang="en-US"/>
              <a:t>Вежбе</a:t>
            </a:r>
            <a:endParaRPr lang="sr-Latn-CS" altLang="en-US"/>
          </a:p>
          <a:p>
            <a:r>
              <a:rPr lang="sr-Cyrl-CS" altLang="en-US"/>
              <a:t>УВЗ</a:t>
            </a:r>
            <a:r>
              <a:rPr lang="sr-Latn-CS" altLang="en-US"/>
              <a:t>,</a:t>
            </a:r>
            <a:r>
              <a:rPr lang="sr-Cyrl-CS" altLang="en-US"/>
              <a:t>ласер</a:t>
            </a: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361"/>
    </mc:Choice>
    <mc:Fallback xmlns="">
      <p:transition spd="slow" advTm="7336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>
            <a:extLst>
              <a:ext uri="{FF2B5EF4-FFF2-40B4-BE49-F238E27FC236}">
                <a16:creationId xmlns:a16="http://schemas.microsoft.com/office/drawing/2014/main" id="{30816EAE-6E42-4A27-9910-D54AE761AB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pPr eaLnBrk="1" hangingPunct="1"/>
            <a:r>
              <a:rPr lang="sr-Cyrl-CS" altLang="en-US"/>
              <a:t>Компликације</a:t>
            </a:r>
            <a:r>
              <a:rPr lang="sr-Latn-CS" altLang="en-US"/>
              <a:t> </a:t>
            </a:r>
            <a:r>
              <a:rPr lang="sr-Cyrl-CS" altLang="en-US"/>
              <a:t>посттрауматских</a:t>
            </a:r>
            <a:r>
              <a:rPr lang="sr-Latn-CS" altLang="en-US"/>
              <a:t> </a:t>
            </a:r>
            <a:r>
              <a:rPr lang="sr-Cyrl-CS" altLang="en-US"/>
              <a:t>стања</a:t>
            </a:r>
            <a:endParaRPr lang="sr-Latn-CS" altLang="en-US"/>
          </a:p>
        </p:txBody>
      </p:sp>
      <p:sp>
        <p:nvSpPr>
          <p:cNvPr id="4099" name="Rectangle 5">
            <a:extLst>
              <a:ext uri="{FF2B5EF4-FFF2-40B4-BE49-F238E27FC236}">
                <a16:creationId xmlns:a16="http://schemas.microsoft.com/office/drawing/2014/main" id="{49B21B7C-A61A-4316-B2CF-00EB475C4F09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sr-Cyrl-CS" altLang="en-US" sz="2400" u="sng"/>
              <a:t>ОПШТЕ</a:t>
            </a:r>
            <a:endParaRPr lang="sr-Latn-CS" altLang="en-US" sz="2400" u="sng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400"/>
              <a:t>- </a:t>
            </a:r>
            <a:r>
              <a:rPr lang="sr-Cyrl-CS" altLang="en-US" sz="2400"/>
              <a:t>шок</a:t>
            </a:r>
            <a:endParaRPr lang="sr-Latn-CS" altLang="en-US" sz="240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400"/>
              <a:t>- </a:t>
            </a:r>
            <a:r>
              <a:rPr lang="sr-Cyrl-CS" altLang="en-US" sz="2400"/>
              <a:t>масна</a:t>
            </a:r>
            <a:r>
              <a:rPr lang="sr-Latn-CS" altLang="en-US" sz="2400"/>
              <a:t> </a:t>
            </a:r>
            <a:r>
              <a:rPr lang="sr-Cyrl-CS" altLang="en-US" sz="2400"/>
              <a:t>емболија</a:t>
            </a:r>
            <a:endParaRPr lang="sr-Latn-CS" altLang="en-US" sz="240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400"/>
              <a:t>- </a:t>
            </a:r>
            <a:r>
              <a:rPr lang="sr-Cyrl-CS" altLang="en-US" sz="2400"/>
              <a:t>пнеумонија</a:t>
            </a:r>
            <a:endParaRPr lang="sr-Latn-CS" altLang="en-US" sz="240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sr-Latn-CS" altLang="en-US" sz="2400"/>
              <a:t>- </a:t>
            </a:r>
            <a:r>
              <a:rPr lang="sr-Cyrl-CS" altLang="en-US" sz="2400"/>
              <a:t>тромбоемболијске</a:t>
            </a:r>
            <a:endParaRPr lang="sr-Latn-CS" altLang="en-US" sz="240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sr-Latn-CS" altLang="en-US" sz="2400"/>
              <a:t>- </a:t>
            </a:r>
            <a:r>
              <a:rPr lang="sr-Cyrl-CS" altLang="en-US" sz="2400"/>
              <a:t>хеморагијске</a:t>
            </a:r>
            <a:r>
              <a:rPr lang="sr-Latn-CS" altLang="en-US" sz="2400"/>
              <a:t> (</a:t>
            </a:r>
            <a:r>
              <a:rPr lang="sr-Cyrl-CS" altLang="en-US" sz="2400"/>
              <a:t>ДИК</a:t>
            </a:r>
            <a:r>
              <a:rPr lang="sr-Latn-CS" altLang="en-US" sz="2400"/>
              <a:t>..)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sr-Latn-CS" altLang="en-US" sz="2400"/>
              <a:t>- Cardiopulmonary arrest</a:t>
            </a:r>
          </a:p>
        </p:txBody>
      </p:sp>
      <p:sp>
        <p:nvSpPr>
          <p:cNvPr id="4100" name="Rectangle 6">
            <a:extLst>
              <a:ext uri="{FF2B5EF4-FFF2-40B4-BE49-F238E27FC236}">
                <a16:creationId xmlns:a16="http://schemas.microsoft.com/office/drawing/2014/main" id="{59EE9898-B206-4561-8ABE-855AA7F0BDDF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sr-Cyrl-CS" sz="2400" u="sng" dirty="0"/>
              <a:t>ЛОКАЛНЕ</a:t>
            </a:r>
            <a:endParaRPr lang="sr-Latn-CS" sz="2400" u="sng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400" dirty="0">
                <a:solidFill>
                  <a:schemeClr val="accent6">
                    <a:lumMod val="75000"/>
                  </a:schemeClr>
                </a:solidFill>
              </a:rPr>
              <a:t># </a:t>
            </a:r>
            <a:r>
              <a:rPr lang="sr-Cyrl-CS" sz="2400" dirty="0">
                <a:solidFill>
                  <a:schemeClr val="accent6">
                    <a:lumMod val="75000"/>
                  </a:schemeClr>
                </a:solidFill>
              </a:rPr>
              <a:t>Ране</a:t>
            </a:r>
            <a:r>
              <a:rPr lang="sr-Latn-C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r-Cyrl-CS" sz="2400" dirty="0">
                <a:solidFill>
                  <a:schemeClr val="accent6">
                    <a:lumMod val="75000"/>
                  </a:schemeClr>
                </a:solidFill>
              </a:rPr>
              <a:t>компликације</a:t>
            </a:r>
            <a:endParaRPr lang="sr-Latn-CS" sz="2400" dirty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400" dirty="0"/>
              <a:t>Повреде</a:t>
            </a:r>
            <a:r>
              <a:rPr lang="sr-Latn-CS" sz="2400" dirty="0"/>
              <a:t> </a:t>
            </a:r>
            <a:r>
              <a:rPr lang="sr-Cyrl-CS" sz="2400" dirty="0"/>
              <a:t>живаца</a:t>
            </a:r>
            <a:endParaRPr lang="sr-Latn-CS" sz="2400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400" dirty="0"/>
              <a:t>Повреде</a:t>
            </a:r>
            <a:r>
              <a:rPr lang="sr-Latn-CS" sz="2400" dirty="0"/>
              <a:t> </a:t>
            </a:r>
            <a:r>
              <a:rPr lang="sr-Cyrl-CS" sz="2400" dirty="0"/>
              <a:t>крвних</a:t>
            </a:r>
            <a:r>
              <a:rPr lang="sr-Latn-CS" sz="2400" dirty="0"/>
              <a:t> </a:t>
            </a:r>
            <a:r>
              <a:rPr lang="sr-Cyrl-CS" sz="2400" dirty="0"/>
              <a:t>судова</a:t>
            </a:r>
            <a:endParaRPr lang="sr-Latn-CS" sz="2400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400" dirty="0"/>
              <a:t>Инфекције</a:t>
            </a:r>
            <a:r>
              <a:rPr lang="en-US" sz="2400" dirty="0"/>
              <a:t>..</a:t>
            </a:r>
            <a:endParaRPr lang="sr-Latn-CS" sz="2400" dirty="0"/>
          </a:p>
          <a:p>
            <a:pPr eaLnBrk="1" hangingPunct="1">
              <a:buFont typeface="Wingdings" pitchFamily="2" charset="2"/>
              <a:buNone/>
              <a:defRPr/>
            </a:pPr>
            <a:endParaRPr lang="sr-Latn-CS" sz="2400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400" dirty="0">
                <a:solidFill>
                  <a:schemeClr val="accent6">
                    <a:lumMod val="75000"/>
                  </a:schemeClr>
                </a:solidFill>
              </a:rPr>
              <a:t># </a:t>
            </a:r>
            <a:r>
              <a:rPr lang="sr-Cyrl-CS" sz="2400" dirty="0">
                <a:solidFill>
                  <a:schemeClr val="accent6">
                    <a:lumMod val="75000"/>
                  </a:schemeClr>
                </a:solidFill>
              </a:rPr>
              <a:t>Касне</a:t>
            </a:r>
            <a:r>
              <a:rPr lang="sr-Latn-C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sr-Cyrl-CS" sz="2400" dirty="0">
                <a:solidFill>
                  <a:schemeClr val="accent6">
                    <a:lumMod val="75000"/>
                  </a:schemeClr>
                </a:solidFill>
              </a:rPr>
              <a:t>компликације</a:t>
            </a:r>
            <a:endParaRPr lang="sr-Latn-CS" sz="2400" dirty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400" dirty="0"/>
              <a:t>Контрактуре</a:t>
            </a:r>
            <a:endParaRPr lang="sr-Latn-CS" sz="2400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400" dirty="0"/>
              <a:t>Псеудоартрозе</a:t>
            </a:r>
            <a:endParaRPr lang="sr-Latn-CS" sz="2400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400" dirty="0"/>
              <a:t>Frac male sanata</a:t>
            </a:r>
            <a:endParaRPr lang="en-US" sz="2400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 err="1"/>
              <a:t>Artrosis</a:t>
            </a:r>
            <a:r>
              <a:rPr lang="en-US" sz="2400" dirty="0"/>
              <a:t>...</a:t>
            </a:r>
            <a:endParaRPr lang="sr-Latn-C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855"/>
    </mc:Choice>
    <mc:Fallback xmlns="">
      <p:transition spd="slow" advTm="69855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2CD1AB41-1551-4014-B7F7-2DFB11315A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Узроци</a:t>
            </a:r>
            <a:r>
              <a:rPr lang="sr-Latn-CS" altLang="en-US" sz="4000"/>
              <a:t> </a:t>
            </a:r>
            <a:r>
              <a:rPr lang="sr-Cyrl-CS" altLang="en-US" sz="4000"/>
              <a:t>одложеног</a:t>
            </a:r>
            <a:r>
              <a:rPr lang="sr-Latn-CS" altLang="en-US" sz="4000"/>
              <a:t> </a:t>
            </a:r>
            <a:r>
              <a:rPr lang="sr-Cyrl-CS" altLang="en-US" sz="4000"/>
              <a:t>срастања</a:t>
            </a:r>
            <a:r>
              <a:rPr lang="sr-Latn-CS" altLang="en-US" sz="4000"/>
              <a:t> </a:t>
            </a:r>
            <a:r>
              <a:rPr lang="sr-Cyrl-CS" altLang="en-US" sz="4000"/>
              <a:t>или</a:t>
            </a:r>
            <a:r>
              <a:rPr lang="sr-Latn-CS" altLang="en-US" sz="4000"/>
              <a:t> </a:t>
            </a:r>
            <a:r>
              <a:rPr lang="sr-Cyrl-CS" altLang="en-US" sz="4000"/>
              <a:t>несрастања</a:t>
            </a:r>
            <a:r>
              <a:rPr lang="sr-Latn-CS" altLang="en-US" sz="4000"/>
              <a:t> (</a:t>
            </a:r>
            <a:r>
              <a:rPr lang="sr-Cyrl-CS" altLang="en-US" sz="4000"/>
              <a:t>Наде</a:t>
            </a:r>
            <a:r>
              <a:rPr lang="sr-Latn-CS" altLang="en-US" sz="4000"/>
              <a:t>, 1984)</a:t>
            </a:r>
          </a:p>
        </p:txBody>
      </p:sp>
      <p:sp>
        <p:nvSpPr>
          <p:cNvPr id="22531" name="Rectangle 4">
            <a:extLst>
              <a:ext uri="{FF2B5EF4-FFF2-40B4-BE49-F238E27FC236}">
                <a16:creationId xmlns:a16="http://schemas.microsoft.com/office/drawing/2014/main" id="{71E82BD6-B2CF-415E-9DFB-AF273B778BDC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Инфекције</a:t>
            </a:r>
            <a:endParaRPr lang="sr-Latn-CS" altLang="en-US"/>
          </a:p>
          <a:p>
            <a:pPr eaLnBrk="1" hangingPunct="1"/>
            <a:r>
              <a:rPr lang="sr-Cyrl-CS" altLang="en-US"/>
              <a:t>Лош</a:t>
            </a:r>
            <a:r>
              <a:rPr lang="sr-Latn-CS" altLang="en-US"/>
              <a:t> </a:t>
            </a:r>
            <a:r>
              <a:rPr lang="sr-Cyrl-CS" altLang="en-US"/>
              <a:t>прилив</a:t>
            </a:r>
            <a:r>
              <a:rPr lang="sr-Latn-CS" altLang="en-US"/>
              <a:t> </a:t>
            </a:r>
            <a:r>
              <a:rPr lang="sr-Cyrl-CS" altLang="en-US"/>
              <a:t>крви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фраг</a:t>
            </a:r>
            <a:endParaRPr lang="sr-Latn-CS" altLang="en-US"/>
          </a:p>
          <a:p>
            <a:pPr eaLnBrk="1" hangingPunct="1"/>
            <a:r>
              <a:rPr lang="sr-Cyrl-CS" altLang="en-US"/>
              <a:t>Померање</a:t>
            </a:r>
            <a:r>
              <a:rPr lang="sr-Latn-CS" altLang="en-US"/>
              <a:t> </a:t>
            </a:r>
            <a:r>
              <a:rPr lang="sr-Cyrl-CS" altLang="en-US"/>
              <a:t>фрагмената</a:t>
            </a:r>
            <a:endParaRPr lang="sr-Latn-CS" altLang="en-US"/>
          </a:p>
          <a:p>
            <a:pPr eaLnBrk="1" hangingPunct="1"/>
            <a:r>
              <a:rPr lang="sr-Cyrl-CS" altLang="en-US"/>
              <a:t>Интерпонирана</a:t>
            </a:r>
            <a:r>
              <a:rPr lang="sr-Latn-CS" altLang="en-US"/>
              <a:t> </a:t>
            </a:r>
            <a:r>
              <a:rPr lang="sr-Cyrl-CS" altLang="en-US"/>
              <a:t>ткива</a:t>
            </a:r>
            <a:r>
              <a:rPr lang="sr-Latn-CS" altLang="en-US"/>
              <a:t> (</a:t>
            </a:r>
            <a:r>
              <a:rPr lang="sr-Cyrl-CS" altLang="en-US"/>
              <a:t>лоша</a:t>
            </a:r>
            <a:r>
              <a:rPr lang="sr-Latn-CS" altLang="en-US"/>
              <a:t> </a:t>
            </a:r>
            <a:r>
              <a:rPr lang="sr-Cyrl-CS" altLang="en-US"/>
              <a:t>репозиција</a:t>
            </a:r>
            <a:r>
              <a:rPr lang="sr-Latn-CS" altLang="en-US"/>
              <a:t>)</a:t>
            </a:r>
          </a:p>
        </p:txBody>
      </p:sp>
      <p:sp>
        <p:nvSpPr>
          <p:cNvPr id="22532" name="Rectangle 5">
            <a:extLst>
              <a:ext uri="{FF2B5EF4-FFF2-40B4-BE49-F238E27FC236}">
                <a16:creationId xmlns:a16="http://schemas.microsoft.com/office/drawing/2014/main" id="{E5D7C2EE-2457-4072-8CE9-8172F0435D4C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Велика</a:t>
            </a:r>
            <a:r>
              <a:rPr lang="sr-Latn-CS" altLang="en-US"/>
              <a:t> </a:t>
            </a:r>
            <a:r>
              <a:rPr lang="sr-Cyrl-CS" altLang="en-US"/>
              <a:t>фрактурна</a:t>
            </a:r>
            <a:r>
              <a:rPr lang="sr-Latn-CS" altLang="en-US"/>
              <a:t> </a:t>
            </a:r>
            <a:r>
              <a:rPr lang="sr-Cyrl-CS" altLang="en-US"/>
              <a:t>пукотина</a:t>
            </a:r>
            <a:endParaRPr lang="sr-Latn-CS" altLang="en-US"/>
          </a:p>
          <a:p>
            <a:pPr eaLnBrk="1" hangingPunct="1"/>
            <a:r>
              <a:rPr lang="sr-Cyrl-CS" altLang="en-US"/>
              <a:t>Присуство</a:t>
            </a:r>
            <a:r>
              <a:rPr lang="sr-Latn-CS" altLang="en-US"/>
              <a:t> </a:t>
            </a:r>
            <a:r>
              <a:rPr lang="sr-Cyrl-CS" altLang="en-US"/>
              <a:t>метала</a:t>
            </a:r>
            <a:r>
              <a:rPr lang="sr-Latn-CS" altLang="en-US"/>
              <a:t> </a:t>
            </a:r>
            <a:r>
              <a:rPr lang="sr-Cyrl-CS" altLang="en-US"/>
              <a:t>за</a:t>
            </a:r>
            <a:r>
              <a:rPr lang="sr-Latn-CS" altLang="en-US"/>
              <a:t> </a:t>
            </a:r>
            <a:r>
              <a:rPr lang="sr-Cyrl-CS" altLang="en-US"/>
              <a:t>фиксацију</a:t>
            </a:r>
            <a:endParaRPr lang="sr-Latn-CS" altLang="en-US"/>
          </a:p>
          <a:p>
            <a:pPr eaLnBrk="1" hangingPunct="1"/>
            <a:r>
              <a:rPr lang="sr-Cyrl-CS" altLang="en-US"/>
              <a:t>Присуство</a:t>
            </a:r>
            <a:r>
              <a:rPr lang="sr-Latn-CS" altLang="en-US"/>
              <a:t> </a:t>
            </a:r>
            <a:r>
              <a:rPr lang="sr-Cyrl-CS" altLang="en-US"/>
              <a:t>неоплазме</a:t>
            </a:r>
            <a:r>
              <a:rPr lang="en-US" altLang="en-US"/>
              <a:t> </a:t>
            </a:r>
            <a:r>
              <a:rPr lang="sr-Latn-CS" altLang="en-US"/>
              <a:t>(</a:t>
            </a:r>
            <a:r>
              <a:rPr lang="sr-Cyrl-CS" altLang="en-US"/>
              <a:t>патолошки</a:t>
            </a:r>
            <a:r>
              <a:rPr lang="sr-Latn-CS" altLang="en-US"/>
              <a:t> </a:t>
            </a:r>
            <a:r>
              <a:rPr lang="sr-Cyrl-CS" altLang="en-US"/>
              <a:t>прелом</a:t>
            </a:r>
            <a:r>
              <a:rPr lang="sr-Latn-CS" altLang="en-US"/>
              <a:t>)</a:t>
            </a:r>
          </a:p>
          <a:p>
            <a:pPr eaLnBrk="1" hangingPunct="1"/>
            <a:r>
              <a:rPr lang="sr-Cyrl-CS" altLang="en-US"/>
              <a:t>Утицаји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погрешно</a:t>
            </a:r>
            <a:r>
              <a:rPr lang="sr-Latn-CS" altLang="en-US"/>
              <a:t> </a:t>
            </a:r>
            <a:r>
              <a:rPr lang="sr-Cyrl-CS" altLang="en-US"/>
              <a:t>време</a:t>
            </a:r>
            <a:r>
              <a:rPr lang="sr-Latn-CS" altLang="en-US"/>
              <a:t> (</a:t>
            </a:r>
            <a:r>
              <a:rPr lang="sr-Cyrl-CS" altLang="en-US"/>
              <a:t>понављане</a:t>
            </a:r>
            <a:r>
              <a:rPr lang="sr-Latn-CS" altLang="en-US"/>
              <a:t> </a:t>
            </a:r>
            <a:r>
              <a:rPr lang="sr-Cyrl-CS" altLang="en-US"/>
              <a:t>репозиције</a:t>
            </a:r>
            <a:r>
              <a:rPr lang="sr-Latn-CS" altLang="en-US"/>
              <a:t>, </a:t>
            </a:r>
            <a:r>
              <a:rPr lang="sr-Cyrl-CS" altLang="en-US"/>
              <a:t>инт</a:t>
            </a:r>
            <a:r>
              <a:rPr lang="sr-Latn-CS" altLang="en-US"/>
              <a:t> </a:t>
            </a:r>
            <a:r>
              <a:rPr lang="sr-Cyrl-CS" altLang="en-US"/>
              <a:t>фиксација</a:t>
            </a:r>
            <a:endParaRPr lang="sr-Latn-C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409"/>
    </mc:Choice>
    <mc:Fallback xmlns="">
      <p:transition spd="slow" advTm="102409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8340FE4F-D660-4989-8674-9AA8D7DDC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800"/>
              <a:t>Незарастање</a:t>
            </a:r>
            <a:r>
              <a:rPr lang="sr-Latn-CS" altLang="en-US" sz="4800"/>
              <a:t> </a:t>
            </a:r>
            <a:r>
              <a:rPr lang="sr-Cyrl-CS" altLang="en-US" sz="4800"/>
              <a:t>је</a:t>
            </a:r>
            <a:r>
              <a:rPr lang="sr-Latn-CS" altLang="en-US" sz="4800"/>
              <a:t> </a:t>
            </a:r>
            <a:r>
              <a:rPr lang="sr-Cyrl-CS" altLang="en-US" sz="4800"/>
              <a:t>престанак</a:t>
            </a:r>
            <a:r>
              <a:rPr lang="sr-Latn-CS" altLang="en-US" sz="4800"/>
              <a:t> </a:t>
            </a:r>
            <a:r>
              <a:rPr lang="sr-Cyrl-CS" altLang="en-US" sz="4800"/>
              <a:t>процеса</a:t>
            </a:r>
            <a:r>
              <a:rPr lang="sr-Latn-CS" altLang="en-US" sz="4800"/>
              <a:t> </a:t>
            </a:r>
            <a:r>
              <a:rPr lang="sr-Cyrl-CS" altLang="en-US" sz="4800"/>
              <a:t>репарације</a:t>
            </a:r>
            <a:r>
              <a:rPr lang="sr-Latn-CS" altLang="en-US" sz="4800"/>
              <a:t> </a:t>
            </a:r>
            <a:r>
              <a:rPr lang="sr-Cyrl-CS" altLang="en-US" sz="4800"/>
              <a:t>прелома</a:t>
            </a:r>
            <a:endParaRPr lang="en-US" altLang="en-US" sz="3600"/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65FF219B-A58A-4E3E-B279-624EFADE35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2209800"/>
            <a:ext cx="8229600" cy="3886200"/>
          </a:xfrm>
        </p:spPr>
        <p:txBody>
          <a:bodyPr/>
          <a:lstStyle/>
          <a:p>
            <a:r>
              <a:rPr lang="sr-Cyrl-CS" altLang="en-US" sz="2800" dirty="0"/>
              <a:t>Узроци</a:t>
            </a:r>
            <a:r>
              <a:rPr lang="sr-Latn-CS" altLang="en-US" sz="2800" dirty="0"/>
              <a:t> (</a:t>
            </a:r>
            <a:r>
              <a:rPr lang="sr-Cyrl-CS" altLang="en-US" sz="2800" dirty="0" err="1"/>
              <a:t>мултифакторијални</a:t>
            </a:r>
            <a:r>
              <a:rPr lang="sr-Latn-CS" altLang="en-US" sz="2800" dirty="0"/>
              <a:t>)</a:t>
            </a:r>
            <a:endParaRPr lang="en-US" altLang="en-US" sz="2800" dirty="0"/>
          </a:p>
          <a:p>
            <a:pPr lvl="1"/>
            <a:r>
              <a:rPr lang="sr-Cyrl-CS" altLang="en-US" sz="2400" dirty="0"/>
              <a:t>Најчешће</a:t>
            </a:r>
            <a:r>
              <a:rPr lang="sr-Latn-CS" altLang="en-US" sz="2400" dirty="0"/>
              <a:t> </a:t>
            </a:r>
            <a:r>
              <a:rPr lang="sr-Latn-CS" altLang="en-US" sz="2400" dirty="0">
                <a:cs typeface="Arial" panose="020B0604020202020204" pitchFamily="34" charset="0"/>
              </a:rPr>
              <a:t>→</a:t>
            </a:r>
            <a:r>
              <a:rPr lang="en-US" altLang="en-US" sz="2400" dirty="0"/>
              <a:t> </a:t>
            </a:r>
            <a:r>
              <a:rPr lang="sr-Cyrl-CS" altLang="en-US" sz="2400" dirty="0" err="1"/>
              <a:t>недекватна</a:t>
            </a:r>
            <a:r>
              <a:rPr lang="en-US" altLang="en-US" sz="2400" dirty="0"/>
              <a:t> </a:t>
            </a:r>
            <a:r>
              <a:rPr lang="sr-Cyrl-CS" altLang="en-US" sz="2400" dirty="0"/>
              <a:t>стабилизација</a:t>
            </a:r>
            <a:r>
              <a:rPr lang="sr-Latn-CS" altLang="en-US" sz="2400" dirty="0"/>
              <a:t> </a:t>
            </a:r>
            <a:r>
              <a:rPr lang="sr-Cyrl-CS" altLang="en-US" sz="2400" dirty="0"/>
              <a:t>прелома</a:t>
            </a:r>
            <a:r>
              <a:rPr lang="en-US" altLang="en-US" sz="2400" dirty="0"/>
              <a:t> </a:t>
            </a:r>
            <a:r>
              <a:rPr lang="sr-Cyrl-CS" altLang="en-US" sz="2400" dirty="0"/>
              <a:t>и</a:t>
            </a:r>
            <a:r>
              <a:rPr lang="sr-Latn-CS" altLang="en-US" sz="2400" dirty="0"/>
              <a:t>/</a:t>
            </a:r>
            <a:r>
              <a:rPr lang="sr-Cyrl-CS" altLang="en-US" sz="2400" dirty="0"/>
              <a:t>или</a:t>
            </a:r>
            <a:r>
              <a:rPr lang="sr-Latn-CS" altLang="en-US" sz="2400" dirty="0"/>
              <a:t> </a:t>
            </a:r>
            <a:r>
              <a:rPr lang="sr-Cyrl-CS" altLang="en-US" sz="2400" dirty="0"/>
              <a:t>лоша</a:t>
            </a:r>
            <a:r>
              <a:rPr lang="sr-Latn-CS" altLang="en-US" sz="2400" dirty="0"/>
              <a:t> </a:t>
            </a:r>
            <a:r>
              <a:rPr lang="sr-Cyrl-CS" altLang="en-US" sz="2400" dirty="0" err="1"/>
              <a:t>прокрвљеност</a:t>
            </a:r>
            <a:endParaRPr lang="en-US" altLang="en-US" sz="2400" dirty="0"/>
          </a:p>
          <a:p>
            <a:pPr lvl="1"/>
            <a:r>
              <a:rPr lang="sr-Cyrl-CS" altLang="en-US" sz="2400" dirty="0"/>
              <a:t>Инфекција</a:t>
            </a:r>
            <a:endParaRPr lang="en-US" altLang="en-US" sz="2400" dirty="0"/>
          </a:p>
          <a:p>
            <a:pPr lvl="1"/>
            <a:r>
              <a:rPr lang="sr-Cyrl-CS" altLang="en-US" sz="2400" dirty="0"/>
              <a:t>Одређени</a:t>
            </a:r>
            <a:r>
              <a:rPr lang="sr-Latn-CS" altLang="en-US" sz="2400" dirty="0"/>
              <a:t> </a:t>
            </a:r>
            <a:r>
              <a:rPr lang="sr-Cyrl-CS" altLang="en-US" sz="2400" dirty="0"/>
              <a:t>преломи</a:t>
            </a:r>
            <a:endParaRPr lang="en-US" altLang="en-US" sz="2400" dirty="0"/>
          </a:p>
          <a:p>
            <a:pPr lvl="2"/>
            <a:r>
              <a:rPr lang="sr-Cyrl-CS" altLang="en-US" sz="2000" dirty="0" err="1"/>
              <a:t>скафоид</a:t>
            </a:r>
            <a:r>
              <a:rPr lang="en-US" altLang="en-US" sz="2000" dirty="0"/>
              <a:t>, </a:t>
            </a:r>
            <a:r>
              <a:rPr lang="sr-Cyrl-CS" altLang="en-US" sz="2000" dirty="0" err="1"/>
              <a:t>дистална</a:t>
            </a:r>
            <a:r>
              <a:rPr lang="en-US" altLang="en-US" sz="2000" dirty="0"/>
              <a:t> </a:t>
            </a:r>
            <a:r>
              <a:rPr lang="sr-Cyrl-CS" altLang="en-US" sz="2000" dirty="0" err="1"/>
              <a:t>тибија</a:t>
            </a:r>
            <a:r>
              <a:rPr lang="en-US" altLang="en-US" sz="2000" dirty="0"/>
              <a:t>, </a:t>
            </a:r>
            <a:r>
              <a:rPr lang="sr-Cyrl-CS" altLang="en-US" sz="2000" dirty="0"/>
              <a:t>база</a:t>
            </a:r>
            <a:r>
              <a:rPr lang="en-US" altLang="en-US" sz="2000" dirty="0"/>
              <a:t> 5</a:t>
            </a:r>
            <a:r>
              <a:rPr lang="sr-Latn-CS" altLang="en-US" sz="2000" dirty="0"/>
              <a:t>.</a:t>
            </a:r>
            <a:r>
              <a:rPr lang="en-US" altLang="en-US" sz="2000" dirty="0"/>
              <a:t> </a:t>
            </a:r>
            <a:r>
              <a:rPr lang="sr-Cyrl-CS" altLang="en-US" sz="2000" dirty="0" err="1"/>
              <a:t>метатарзалне</a:t>
            </a:r>
            <a:r>
              <a:rPr lang="sr-Latn-CS" altLang="en-US" sz="2000" dirty="0"/>
              <a:t> </a:t>
            </a:r>
            <a:r>
              <a:rPr lang="sr-Cyrl-CS" altLang="en-US" sz="2000" dirty="0"/>
              <a:t>кости</a:t>
            </a:r>
            <a:r>
              <a:rPr lang="sr-Latn-CS" altLang="en-US" sz="2000" dirty="0"/>
              <a:t>, </a:t>
            </a:r>
            <a:r>
              <a:rPr lang="sr-Cyrl-CS" altLang="en-US" sz="2000" dirty="0"/>
              <a:t>прелом</a:t>
            </a:r>
            <a:r>
              <a:rPr lang="sr-Latn-CS" altLang="en-US" sz="2000" dirty="0"/>
              <a:t> </a:t>
            </a:r>
            <a:r>
              <a:rPr lang="sr-Cyrl-CS" altLang="en-US" sz="2000" dirty="0"/>
              <a:t>врата</a:t>
            </a:r>
            <a:r>
              <a:rPr lang="sr-Latn-CS" altLang="en-US" sz="2000" dirty="0"/>
              <a:t> </a:t>
            </a:r>
            <a:r>
              <a:rPr lang="sr-Cyrl-CS" altLang="en-US" sz="2000" dirty="0"/>
              <a:t>бутне</a:t>
            </a:r>
            <a:r>
              <a:rPr lang="sr-Latn-CS" altLang="en-US" sz="2000" dirty="0"/>
              <a:t> </a:t>
            </a:r>
            <a:r>
              <a:rPr lang="sr-Cyrl-CS" altLang="en-US" sz="2000" dirty="0"/>
              <a:t>кости</a:t>
            </a:r>
            <a:r>
              <a:rPr lang="sr-Latn-CS" altLang="en-US" sz="2000" dirty="0"/>
              <a:t> ...</a:t>
            </a:r>
            <a:endParaRPr lang="en-US" altLang="en-US" sz="2000" dirty="0"/>
          </a:p>
          <a:p>
            <a:pPr lvl="1"/>
            <a:r>
              <a:rPr lang="sr-Cyrl-CS" altLang="en-US" sz="2400" dirty="0"/>
              <a:t>Тип</a:t>
            </a:r>
            <a:r>
              <a:rPr lang="sr-Latn-CS" altLang="en-US" sz="2400" dirty="0"/>
              <a:t> </a:t>
            </a:r>
            <a:r>
              <a:rPr lang="sr-Cyrl-CS" altLang="en-US" sz="2400" dirty="0"/>
              <a:t>прелома</a:t>
            </a:r>
            <a:endParaRPr lang="en-US" altLang="en-US" sz="2400" dirty="0"/>
          </a:p>
          <a:p>
            <a:pPr lvl="2"/>
            <a:r>
              <a:rPr lang="sr-Cyrl-CS" altLang="en-US" sz="2000" dirty="0" err="1"/>
              <a:t>Сегментни</a:t>
            </a:r>
            <a:r>
              <a:rPr lang="en-US" altLang="en-US" sz="2000" dirty="0"/>
              <a:t> </a:t>
            </a:r>
            <a:r>
              <a:rPr lang="sr-Cyrl-CS" altLang="en-US" sz="2000" dirty="0"/>
              <a:t>преломи</a:t>
            </a:r>
            <a:r>
              <a:rPr lang="en-US" altLang="en-US" sz="2000" dirty="0"/>
              <a:t> </a:t>
            </a:r>
            <a:r>
              <a:rPr lang="sr-Cyrl-CS" altLang="en-US" sz="2000" dirty="0"/>
              <a:t>и</a:t>
            </a:r>
            <a:r>
              <a:rPr lang="sr-Latn-CS" altLang="en-US" sz="2000" dirty="0"/>
              <a:t> </a:t>
            </a:r>
            <a:r>
              <a:rPr lang="sr-Cyrl-CS" altLang="en-US" sz="2000" dirty="0"/>
              <a:t>преломи</a:t>
            </a:r>
            <a:r>
              <a:rPr lang="sr-Latn-CS" altLang="en-US" sz="2000" dirty="0"/>
              <a:t> </a:t>
            </a:r>
            <a:r>
              <a:rPr lang="sr-Cyrl-CS" altLang="en-US" sz="2000" dirty="0"/>
              <a:t>са</a:t>
            </a:r>
            <a:r>
              <a:rPr lang="sr-Latn-CS" altLang="en-US" sz="2000" dirty="0"/>
              <a:t> </a:t>
            </a:r>
            <a:r>
              <a:rPr lang="sr-Cyrl-CS" altLang="en-US" sz="2000" dirty="0"/>
              <a:t>лептирастим</a:t>
            </a:r>
            <a:r>
              <a:rPr lang="sr-Latn-CS" altLang="en-US" sz="2000" dirty="0"/>
              <a:t> </a:t>
            </a:r>
            <a:r>
              <a:rPr lang="en-US" altLang="en-US" sz="2000" dirty="0"/>
              <a:t> </a:t>
            </a:r>
            <a:r>
              <a:rPr lang="sr-Cyrl-CS" altLang="en-US" sz="2000" dirty="0"/>
              <a:t>фрагментом</a:t>
            </a:r>
            <a:endParaRPr lang="en-US" altLang="en-US" sz="2000" dirty="0"/>
          </a:p>
        </p:txBody>
      </p:sp>
      <p:sp>
        <p:nvSpPr>
          <p:cNvPr id="23556" name="Date Placeholder 4">
            <a:extLst>
              <a:ext uri="{FF2B5EF4-FFF2-40B4-BE49-F238E27FC236}">
                <a16:creationId xmlns:a16="http://schemas.microsoft.com/office/drawing/2014/main" id="{55D084A4-9D5B-451B-A351-25B4D596FD4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endParaRPr lang="en-US" altLang="en-US" sz="12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219"/>
    </mc:Choice>
    <mc:Fallback xmlns="">
      <p:transition spd="slow" advTm="60219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BC719D09-3B4B-4C4D-B05F-CF8831C60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/>
              <a:t> </a:t>
            </a:r>
            <a:r>
              <a:rPr lang="sr-Cyrl-CS" altLang="en-US"/>
              <a:t>Незарастање</a:t>
            </a:r>
            <a:endParaRPr lang="en-US" altLang="en-US"/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1A5BE156-2C91-4AB9-8CBF-B481A3CD4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2875" y="1600200"/>
            <a:ext cx="4929188" cy="4525963"/>
          </a:xfrm>
        </p:spPr>
        <p:txBody>
          <a:bodyPr/>
          <a:lstStyle/>
          <a:p>
            <a:r>
              <a:rPr lang="sr-Cyrl-CS" altLang="en-US"/>
              <a:t>Велико</a:t>
            </a:r>
            <a:r>
              <a:rPr lang="sr-Latn-CS" altLang="en-US"/>
              <a:t> </a:t>
            </a:r>
            <a:r>
              <a:rPr lang="sr-Cyrl-CS" altLang="en-US"/>
              <a:t>оштећење</a:t>
            </a:r>
            <a:r>
              <a:rPr lang="sr-Latn-CS" altLang="en-US"/>
              <a:t> </a:t>
            </a:r>
            <a:r>
              <a:rPr lang="sr-Cyrl-CS" altLang="en-US"/>
              <a:t>меких</a:t>
            </a:r>
            <a:r>
              <a:rPr lang="sr-Latn-CS" altLang="en-US"/>
              <a:t> </a:t>
            </a:r>
            <a:r>
              <a:rPr lang="sr-Cyrl-CS" altLang="en-US"/>
              <a:t>ткива</a:t>
            </a:r>
            <a:endParaRPr lang="sr-Latn-CS" altLang="en-US"/>
          </a:p>
          <a:p>
            <a:r>
              <a:rPr lang="sr-Cyrl-CS" altLang="en-US"/>
              <a:t>Отворени</a:t>
            </a:r>
            <a:r>
              <a:rPr lang="sr-Latn-CS" altLang="en-US"/>
              <a:t> </a:t>
            </a:r>
            <a:r>
              <a:rPr lang="sr-Cyrl-CS" altLang="en-US"/>
              <a:t>преломи</a:t>
            </a:r>
            <a:endParaRPr lang="sr-Latn-CS" altLang="en-US"/>
          </a:p>
          <a:p>
            <a:r>
              <a:rPr lang="sr-Latn-CS" altLang="en-US"/>
              <a:t> </a:t>
            </a:r>
            <a:r>
              <a:rPr lang="sr-Cyrl-CS" altLang="en-US"/>
              <a:t>Коминутивни</a:t>
            </a:r>
            <a:r>
              <a:rPr lang="sr-Latn-CS" altLang="en-US"/>
              <a:t> </a:t>
            </a:r>
            <a:r>
              <a:rPr lang="sr-Cyrl-CS" altLang="en-US"/>
              <a:t>преломи</a:t>
            </a:r>
            <a:endParaRPr lang="sr-Latn-CS" altLang="en-US"/>
          </a:p>
          <a:p>
            <a:r>
              <a:rPr lang="sr-Cyrl-CS" altLang="en-US"/>
              <a:t>Инфицирани</a:t>
            </a:r>
            <a:r>
              <a:rPr lang="sr-Latn-CS" altLang="en-US"/>
              <a:t> </a:t>
            </a:r>
            <a:r>
              <a:rPr lang="sr-Cyrl-CS" altLang="en-US"/>
              <a:t>преломи</a:t>
            </a:r>
            <a:endParaRPr lang="sr-Latn-CS" altLang="en-US"/>
          </a:p>
          <a:p>
            <a:r>
              <a:rPr lang="sr-Cyrl-CS" altLang="en-US"/>
              <a:t>Патолошки</a:t>
            </a:r>
            <a:r>
              <a:rPr lang="sr-Latn-CS" altLang="en-US"/>
              <a:t> </a:t>
            </a:r>
            <a:r>
              <a:rPr lang="sr-Cyrl-CS" altLang="en-US"/>
              <a:t>преломи</a:t>
            </a:r>
            <a:endParaRPr lang="sr-Latn-CS" altLang="en-US"/>
          </a:p>
          <a:p>
            <a:r>
              <a:rPr lang="sr-Cyrl-CS" altLang="en-US"/>
              <a:t>Интерпозиција</a:t>
            </a:r>
            <a:r>
              <a:rPr lang="sr-Latn-CS" altLang="en-US"/>
              <a:t> </a:t>
            </a:r>
            <a:r>
              <a:rPr lang="sr-Cyrl-CS" altLang="en-US"/>
              <a:t>меких</a:t>
            </a:r>
            <a:r>
              <a:rPr lang="sr-Latn-CS" altLang="en-US"/>
              <a:t> </a:t>
            </a:r>
            <a:r>
              <a:rPr lang="sr-Cyrl-CS" altLang="en-US"/>
              <a:t>ткива</a:t>
            </a:r>
            <a:endParaRPr lang="sr-Latn-CS" altLang="en-US"/>
          </a:p>
          <a:p>
            <a:r>
              <a:rPr lang="sr-Cyrl-CS" altLang="en-US"/>
              <a:t>Лоша</a:t>
            </a:r>
            <a:r>
              <a:rPr lang="sr-Latn-CS" altLang="en-US"/>
              <a:t> </a:t>
            </a:r>
            <a:r>
              <a:rPr lang="sr-Cyrl-CS" altLang="en-US"/>
              <a:t>прокрвљеност</a:t>
            </a:r>
            <a:endParaRPr lang="en-US" altLang="en-US"/>
          </a:p>
        </p:txBody>
      </p:sp>
      <p:sp>
        <p:nvSpPr>
          <p:cNvPr id="24580" name="Content Placeholder 3">
            <a:extLst>
              <a:ext uri="{FF2B5EF4-FFF2-40B4-BE49-F238E27FC236}">
                <a16:creationId xmlns:a16="http://schemas.microsoft.com/office/drawing/2014/main" id="{2CC340EA-ECBB-4330-95F8-A805931938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86375" y="1600200"/>
            <a:ext cx="3400425" cy="4525963"/>
          </a:xfrm>
        </p:spPr>
        <p:txBody>
          <a:bodyPr/>
          <a:lstStyle/>
          <a:p>
            <a:r>
              <a:rPr lang="sr-Cyrl-CS" altLang="en-US"/>
              <a:t>Системске</a:t>
            </a:r>
            <a:r>
              <a:rPr lang="sr-Latn-CS" altLang="en-US"/>
              <a:t> </a:t>
            </a:r>
            <a:r>
              <a:rPr lang="sr-Cyrl-CS" altLang="en-US"/>
              <a:t>болести</a:t>
            </a:r>
            <a:endParaRPr lang="sr-Latn-CS" altLang="en-US"/>
          </a:p>
          <a:p>
            <a:r>
              <a:rPr lang="sr-Cyrl-CS" altLang="en-US"/>
              <a:t>Малнутриција</a:t>
            </a:r>
            <a:endParaRPr lang="sr-Latn-CS" altLang="en-US"/>
          </a:p>
          <a:p>
            <a:r>
              <a:rPr lang="sr-Cyrl-CS" altLang="en-US"/>
              <a:t>Кортикостероиди</a:t>
            </a:r>
            <a:endParaRPr lang="sr-Latn-CS" altLang="en-US"/>
          </a:p>
          <a:p>
            <a:r>
              <a:rPr lang="sr-Cyrl-CS" altLang="en-US"/>
              <a:t>Јатрогено</a:t>
            </a:r>
            <a:endParaRPr lang="sr-Latn-CS" altLang="en-US"/>
          </a:p>
          <a:p>
            <a:r>
              <a:rPr lang="sr-Cyrl-CS" altLang="en-US"/>
              <a:t>Сама</a:t>
            </a:r>
            <a:r>
              <a:rPr lang="sr-Latn-CS" altLang="en-US"/>
              <a:t> </a:t>
            </a:r>
            <a:r>
              <a:rPr lang="sr-Cyrl-CS" altLang="en-US"/>
              <a:t>кост</a:t>
            </a:r>
            <a:r>
              <a:rPr lang="sr-Latn-CS" altLang="en-US"/>
              <a:t>!</a:t>
            </a:r>
          </a:p>
          <a:p>
            <a:r>
              <a:rPr lang="sr-Cyrl-CS" altLang="en-US"/>
              <a:t>Пацијент</a:t>
            </a:r>
            <a:r>
              <a:rPr lang="sr-Latn-CS" altLang="en-US"/>
              <a:t>:</a:t>
            </a:r>
            <a:r>
              <a:rPr lang="sr-Cyrl-CS" altLang="en-US"/>
              <a:t>старост</a:t>
            </a:r>
            <a:r>
              <a:rPr lang="sr-Latn-CS" altLang="en-US"/>
              <a:t>,</a:t>
            </a:r>
          </a:p>
          <a:p>
            <a:r>
              <a:rPr lang="sr-Cyrl-CS" altLang="en-US"/>
              <a:t>хормонални</a:t>
            </a:r>
            <a:r>
              <a:rPr lang="sr-Latn-CS" altLang="en-US"/>
              <a:t> </a:t>
            </a:r>
            <a:r>
              <a:rPr lang="sr-Cyrl-CS" altLang="en-US"/>
              <a:t>утицаји</a:t>
            </a: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758"/>
    </mc:Choice>
    <mc:Fallback xmlns="">
      <p:transition spd="slow" advTm="102758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A8BDB417-92CF-418D-BD88-532ADDBB60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000" dirty="0"/>
              <a:t> </a:t>
            </a:r>
            <a:r>
              <a:rPr lang="x-none" sz="4000"/>
              <a:t>СТИМУЛАЦИЈА</a:t>
            </a:r>
            <a:r>
              <a:rPr lang="en-GB" sz="4000" dirty="0"/>
              <a:t> </a:t>
            </a:r>
            <a:r>
              <a:rPr lang="x-none" sz="4000"/>
              <a:t>ОСТЕОГЕНЕЗЕ</a:t>
            </a:r>
            <a:r>
              <a:rPr lang="en-GB" sz="4000" dirty="0"/>
              <a:t> </a:t>
            </a:r>
            <a:r>
              <a:rPr lang="x-none" sz="4000"/>
              <a:t>ЗА</a:t>
            </a:r>
            <a:r>
              <a:rPr lang="en-GB" sz="4000" dirty="0"/>
              <a:t> </a:t>
            </a:r>
            <a:r>
              <a:rPr lang="x-none" sz="4000"/>
              <a:t>ВРЕМЕ</a:t>
            </a:r>
            <a:r>
              <a:rPr lang="en-GB" sz="4000" dirty="0"/>
              <a:t> </a:t>
            </a:r>
            <a:r>
              <a:rPr lang="x-none" sz="4000"/>
              <a:t>ИМОБИЛИЗАЦИЈЕ</a:t>
            </a:r>
            <a:endParaRPr lang="en-US" sz="4000" dirty="0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6F07D0F5-88C3-4013-B0DB-4E8789D94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2057400"/>
            <a:ext cx="7772400" cy="4572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b="1"/>
              <a:t>КТХ</a:t>
            </a:r>
            <a:endParaRPr lang="sr-Latn-CS" altLang="en-US" b="1"/>
          </a:p>
          <a:p>
            <a:pPr marL="1009650" lvl="1" indent="-609600" eaLnBrk="1" hangingPunct="1">
              <a:lnSpc>
                <a:spcPct val="80000"/>
              </a:lnSpc>
            </a:pPr>
            <a:r>
              <a:rPr lang="en-US" altLang="en-US" sz="2400" b="1"/>
              <a:t>Статичке</a:t>
            </a:r>
            <a:r>
              <a:rPr lang="en-GB" altLang="en-US" sz="2400" b="1"/>
              <a:t> </a:t>
            </a:r>
            <a:r>
              <a:rPr lang="en-US" altLang="en-US" sz="2400" b="1"/>
              <a:t>контракције</a:t>
            </a:r>
            <a:r>
              <a:rPr lang="en-GB" altLang="en-US" sz="2400" b="1"/>
              <a:t> </a:t>
            </a:r>
            <a:r>
              <a:rPr lang="en-US" altLang="en-US" sz="2400" b="1"/>
              <a:t>имобилисаних</a:t>
            </a:r>
            <a:r>
              <a:rPr lang="en-GB" altLang="en-US" sz="2400" b="1"/>
              <a:t> </a:t>
            </a:r>
            <a:r>
              <a:rPr lang="en-US" altLang="en-US" sz="2400" b="1"/>
              <a:t>мишића</a:t>
            </a:r>
            <a:r>
              <a:rPr lang="en-GB" altLang="en-US" sz="2400"/>
              <a:t> </a:t>
            </a:r>
            <a:endParaRPr lang="sr-Latn-CS" altLang="en-US" sz="2400"/>
          </a:p>
          <a:p>
            <a:pPr marL="1009650" lvl="1" indent="-609600" eaLnBrk="1" hangingPunct="1">
              <a:lnSpc>
                <a:spcPct val="80000"/>
              </a:lnSpc>
            </a:pPr>
            <a:r>
              <a:rPr lang="en-US" altLang="en-US" sz="2400" b="1"/>
              <a:t>Контракција</a:t>
            </a:r>
            <a:r>
              <a:rPr lang="en-GB" altLang="en-US" sz="2400" b="1"/>
              <a:t> </a:t>
            </a:r>
            <a:r>
              <a:rPr lang="en-US" altLang="en-US" sz="2400" b="1"/>
              <a:t>мишића</a:t>
            </a:r>
            <a:r>
              <a:rPr lang="en-GB" altLang="en-US" sz="2400" b="1"/>
              <a:t> </a:t>
            </a:r>
            <a:r>
              <a:rPr lang="en-US" altLang="en-US" sz="2400" b="1"/>
              <a:t>и</a:t>
            </a:r>
            <a:r>
              <a:rPr lang="en-GB" altLang="en-US" sz="2400" b="1"/>
              <a:t> </a:t>
            </a:r>
            <a:r>
              <a:rPr lang="en-US" altLang="en-US" sz="2400" b="1"/>
              <a:t>мобилизација</a:t>
            </a:r>
            <a:r>
              <a:rPr lang="en-GB" altLang="en-US" sz="2400" b="1"/>
              <a:t> </a:t>
            </a:r>
            <a:r>
              <a:rPr lang="en-US" altLang="en-US" sz="2400" b="1"/>
              <a:t>зглобова</a:t>
            </a:r>
            <a:r>
              <a:rPr lang="en-GB" altLang="en-US" sz="2400" b="1"/>
              <a:t> </a:t>
            </a:r>
            <a:r>
              <a:rPr lang="en-US" altLang="en-US" sz="2400" b="1"/>
              <a:t>суседних</a:t>
            </a:r>
            <a:r>
              <a:rPr lang="en-GB" altLang="en-US" sz="2400"/>
              <a:t> </a:t>
            </a:r>
            <a:r>
              <a:rPr lang="en-US" altLang="en-US" sz="2400"/>
              <a:t>и</a:t>
            </a:r>
            <a:r>
              <a:rPr lang="en-GB" altLang="en-US" sz="2400"/>
              <a:t> </a:t>
            </a:r>
            <a:r>
              <a:rPr lang="en-US" altLang="en-US" sz="2400"/>
              <a:t>других</a:t>
            </a:r>
            <a:r>
              <a:rPr lang="en-GB" altLang="en-US" sz="2400"/>
              <a:t> </a:t>
            </a:r>
            <a:r>
              <a:rPr lang="en-US" altLang="en-US" sz="2400"/>
              <a:t>сегмената</a:t>
            </a:r>
            <a:r>
              <a:rPr lang="en-GB" altLang="en-US" sz="2400"/>
              <a:t> </a:t>
            </a:r>
            <a:r>
              <a:rPr lang="en-US" altLang="en-US" sz="2400"/>
              <a:t>локомоторног</a:t>
            </a:r>
            <a:r>
              <a:rPr lang="en-GB" altLang="en-US" sz="2400"/>
              <a:t> </a:t>
            </a:r>
            <a:r>
              <a:rPr lang="en-US" altLang="en-US" sz="2400"/>
              <a:t>апарата</a:t>
            </a:r>
            <a:r>
              <a:rPr lang="en-GB" altLang="en-US" sz="2400"/>
              <a:t>.</a:t>
            </a:r>
            <a:endParaRPr lang="sr-Latn-CS" altLang="en-US" b="1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b="1"/>
              <a:t>ИФС</a:t>
            </a:r>
            <a:r>
              <a:rPr lang="en-GB" altLang="en-US"/>
              <a:t> (90-100 </a:t>
            </a:r>
            <a:r>
              <a:rPr lang="en-US" altLang="en-US"/>
              <a:t>Хз</a:t>
            </a:r>
            <a:r>
              <a:rPr lang="en-GB" altLang="en-US"/>
              <a:t>, </a:t>
            </a:r>
            <a:r>
              <a:rPr lang="en-US" altLang="en-US"/>
              <a:t>или</a:t>
            </a:r>
            <a:r>
              <a:rPr lang="en-GB" altLang="en-US"/>
              <a:t> 100 </a:t>
            </a:r>
            <a:r>
              <a:rPr lang="en-US" altLang="en-US"/>
              <a:t>Хз</a:t>
            </a:r>
            <a:r>
              <a:rPr lang="en-GB" altLang="en-US"/>
              <a:t>, 1-2 x </a:t>
            </a:r>
            <a:r>
              <a:rPr lang="en-US" altLang="en-US"/>
              <a:t>дневно</a:t>
            </a:r>
            <a:r>
              <a:rPr lang="en-GB" altLang="en-US"/>
              <a:t>). </a:t>
            </a:r>
            <a:endParaRPr lang="en-GB" altLang="en-US" b="1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sr-Latn-CS" altLang="en-US" b="1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altLang="en-US" b="1"/>
              <a:t>ИМП</a:t>
            </a:r>
            <a:endParaRPr lang="sr-Cyrl-CS" altLang="en-US" b="1"/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sr-Cyrl-CS" altLang="en-US" b="1"/>
              <a:t>ФОТОТЕРАПИЈА</a:t>
            </a: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386"/>
    </mc:Choice>
    <mc:Fallback xmlns="">
      <p:transition spd="slow" advTm="87386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>
            <a:extLst>
              <a:ext uri="{FF2B5EF4-FFF2-40B4-BE49-F238E27FC236}">
                <a16:creationId xmlns:a16="http://schemas.microsoft.com/office/drawing/2014/main" id="{7314A37D-A0D8-4504-B4F5-99C47519FF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en-US"/>
              <a:t>Poremećaji stvaranja kalusa</a:t>
            </a:r>
          </a:p>
        </p:txBody>
      </p:sp>
      <p:sp>
        <p:nvSpPr>
          <p:cNvPr id="26627" name="Rectangle 5">
            <a:extLst>
              <a:ext uri="{FF2B5EF4-FFF2-40B4-BE49-F238E27FC236}">
                <a16:creationId xmlns:a16="http://schemas.microsoft.com/office/drawing/2014/main" id="{17AB602A-2B2C-4396-89DB-7ECFD9532BA8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sr-Latn-CS" altLang="en-US" sz="2800"/>
              <a:t>Preobilno</a:t>
            </a:r>
          </a:p>
          <a:p>
            <a:pPr eaLnBrk="1" hangingPunct="1"/>
            <a:endParaRPr lang="sr-Latn-CS" altLang="en-US" sz="2800"/>
          </a:p>
          <a:p>
            <a:pPr eaLnBrk="1" hangingPunct="1"/>
            <a:r>
              <a:rPr lang="sr-Latn-CS" altLang="en-US" sz="2800"/>
              <a:t>Usporeno</a:t>
            </a:r>
          </a:p>
          <a:p>
            <a:pPr eaLnBrk="1" hangingPunct="1"/>
            <a:endParaRPr lang="sr-Latn-CS" altLang="en-US" sz="2800"/>
          </a:p>
          <a:p>
            <a:pPr eaLnBrk="1" hangingPunct="1"/>
            <a:r>
              <a:rPr lang="sr-Latn-CS" altLang="en-US" sz="2800"/>
              <a:t>Izostalo srastanje</a:t>
            </a:r>
          </a:p>
        </p:txBody>
      </p:sp>
      <p:sp>
        <p:nvSpPr>
          <p:cNvPr id="26628" name="Rectangle 6">
            <a:extLst>
              <a:ext uri="{FF2B5EF4-FFF2-40B4-BE49-F238E27FC236}">
                <a16:creationId xmlns:a16="http://schemas.microsoft.com/office/drawing/2014/main" id="{A1B9A60C-FFF5-4C4A-9301-E79105DB56DE}"/>
              </a:ext>
            </a:extLst>
          </p:cNvPr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r>
              <a:rPr lang="sr-Latn-CS" altLang="en-US" sz="2400"/>
              <a:t>Usporeno ili odloženo srastanje je fiziološko zbivanje, ali je proces usporen</a:t>
            </a:r>
          </a:p>
        </p:txBody>
      </p:sp>
      <p:sp>
        <p:nvSpPr>
          <p:cNvPr id="26629" name="Rectangle 7">
            <a:extLst>
              <a:ext uri="{FF2B5EF4-FFF2-40B4-BE49-F238E27FC236}">
                <a16:creationId xmlns:a16="http://schemas.microsoft.com/office/drawing/2014/main" id="{0131C280-3AA8-48D3-9229-B45B81ED3F81}"/>
              </a:ext>
            </a:extLst>
          </p:cNvPr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 eaLnBrk="1" hangingPunct="1"/>
            <a:r>
              <a:rPr lang="sr-Latn-CS" altLang="en-US" sz="2400"/>
              <a:t>Kod nesrastanja proces je izmenjen, ne postoji vreme koje vodi povoljnom ishodu</a:t>
            </a:r>
          </a:p>
        </p:txBody>
      </p:sp>
      <p:pic>
        <p:nvPicPr>
          <p:cNvPr id="26630" name="Picture 6">
            <a:extLst>
              <a:ext uri="{FF2B5EF4-FFF2-40B4-BE49-F238E27FC236}">
                <a16:creationId xmlns:a16="http://schemas.microsoft.com/office/drawing/2014/main" id="{1BB57A13-81FC-4811-BEA1-EB23700D3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671638"/>
            <a:ext cx="5143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7">
            <a:extLst>
              <a:ext uri="{FF2B5EF4-FFF2-40B4-BE49-F238E27FC236}">
                <a16:creationId xmlns:a16="http://schemas.microsoft.com/office/drawing/2014/main" id="{E737BA19-2DEF-45BA-B179-486C106653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85750"/>
            <a:ext cx="8429625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90"/>
    </mc:Choice>
    <mc:Fallback xmlns="">
      <p:transition spd="slow" advTm="1429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>
            <a:extLst>
              <a:ext uri="{FF2B5EF4-FFF2-40B4-BE49-F238E27FC236}">
                <a16:creationId xmlns:a16="http://schemas.microsoft.com/office/drawing/2014/main" id="{0F4201E3-B8AC-4584-8853-0F37DE96EA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Псеудоартроза</a:t>
            </a:r>
            <a:r>
              <a:rPr lang="sr-Latn-CS" altLang="en-US"/>
              <a:t> </a:t>
            </a:r>
            <a:r>
              <a:rPr lang="sr-Cyrl-CS" altLang="en-US"/>
              <a:t>фемура</a:t>
            </a:r>
            <a:endParaRPr lang="sr-Latn-CS" altLang="en-US"/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D3E7705E-88C5-4E29-800A-9E4B5426A6E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sr-Latn-CS" altLang="en-US" sz="2800"/>
          </a:p>
        </p:txBody>
      </p:sp>
      <p:sp>
        <p:nvSpPr>
          <p:cNvPr id="27652" name="Rectangle 6">
            <a:extLst>
              <a:ext uri="{FF2B5EF4-FFF2-40B4-BE49-F238E27FC236}">
                <a16:creationId xmlns:a16="http://schemas.microsoft.com/office/drawing/2014/main" id="{EB8FDEBB-2054-46A0-A2A0-C0E75CD9D028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sr-Latn-CS" altLang="en-US" sz="2800"/>
          </a:p>
        </p:txBody>
      </p:sp>
      <p:pic>
        <p:nvPicPr>
          <p:cNvPr id="27653" name="Picture 4" descr="femur">
            <a:extLst>
              <a:ext uri="{FF2B5EF4-FFF2-40B4-BE49-F238E27FC236}">
                <a16:creationId xmlns:a16="http://schemas.microsoft.com/office/drawing/2014/main" id="{2A9AE1AD-38E2-4D4F-850F-B84986C63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989138"/>
            <a:ext cx="3455988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801"/>
    </mc:Choice>
    <mc:Fallback xmlns="">
      <p:transition spd="slow" advTm="2980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>
            <a:extLst>
              <a:ext uri="{FF2B5EF4-FFF2-40B4-BE49-F238E27FC236}">
                <a16:creationId xmlns:a16="http://schemas.microsoft.com/office/drawing/2014/main" id="{B05F72AD-A2FB-4D57-9B25-63B6719183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CS" altLang="en-US"/>
          </a:p>
        </p:txBody>
      </p:sp>
      <p:sp>
        <p:nvSpPr>
          <p:cNvPr id="28675" name="Rectangle 5">
            <a:extLst>
              <a:ext uri="{FF2B5EF4-FFF2-40B4-BE49-F238E27FC236}">
                <a16:creationId xmlns:a16="http://schemas.microsoft.com/office/drawing/2014/main" id="{710A19C5-9831-4C3D-9630-505A95B5A79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sr-Latn-CS" altLang="en-US" sz="2800"/>
          </a:p>
        </p:txBody>
      </p:sp>
      <p:pic>
        <p:nvPicPr>
          <p:cNvPr id="28676" name="Picture 7" descr="tibija 1">
            <a:extLst>
              <a:ext uri="{FF2B5EF4-FFF2-40B4-BE49-F238E27FC236}">
                <a16:creationId xmlns:a16="http://schemas.microsoft.com/office/drawing/2014/main" id="{B18C07DF-E674-4520-A11A-582471F8C40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28875" y="500063"/>
            <a:ext cx="4857750" cy="5773737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873"/>
    </mc:Choice>
    <mc:Fallback xmlns="">
      <p:transition spd="slow" advTm="15873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>
            <a:extLst>
              <a:ext uri="{FF2B5EF4-FFF2-40B4-BE49-F238E27FC236}">
                <a16:creationId xmlns:a16="http://schemas.microsoft.com/office/drawing/2014/main" id="{C6F8485F-9158-4194-937C-D8C9DEB6E8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CS" altLang="en-US"/>
          </a:p>
        </p:txBody>
      </p:sp>
      <p:sp>
        <p:nvSpPr>
          <p:cNvPr id="29699" name="Rectangle 5">
            <a:extLst>
              <a:ext uri="{FF2B5EF4-FFF2-40B4-BE49-F238E27FC236}">
                <a16:creationId xmlns:a16="http://schemas.microsoft.com/office/drawing/2014/main" id="{4B4D0462-EA4F-4E90-876E-1C6C6150DF0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sr-Latn-CS" altLang="en-US" sz="2800"/>
          </a:p>
        </p:txBody>
      </p:sp>
      <p:pic>
        <p:nvPicPr>
          <p:cNvPr id="29700" name="Picture 7" descr="tibija 2">
            <a:extLst>
              <a:ext uri="{FF2B5EF4-FFF2-40B4-BE49-F238E27FC236}">
                <a16:creationId xmlns:a16="http://schemas.microsoft.com/office/drawing/2014/main" id="{83C1FD3D-DB6B-4909-AF21-9D91D4B947A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3188" y="214313"/>
            <a:ext cx="5103812" cy="6357937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96"/>
    </mc:Choice>
    <mc:Fallback xmlns="">
      <p:transition spd="slow" advTm="4096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4618CF82-61D0-4980-AC1B-69BE04C23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7DFC4D01-5B81-4DCE-BB72-644BC5778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endParaRPr lang="en-US" altLang="en-US"/>
          </a:p>
          <a:p>
            <a:pPr>
              <a:buFont typeface="Arial" panose="020B0604020202020204" pitchFamily="34" charset="0"/>
              <a:buNone/>
            </a:pPr>
            <a:endParaRPr lang="en-US" altLang="en-US" sz="6000"/>
          </a:p>
          <a:p>
            <a:pPr>
              <a:buFont typeface="Arial" panose="020B0604020202020204" pitchFamily="34" charset="0"/>
              <a:buNone/>
            </a:pPr>
            <a:r>
              <a:rPr lang="en-US" altLang="en-US" sz="6000"/>
              <a:t>           </a:t>
            </a:r>
            <a:r>
              <a:rPr lang="sr-Cyrl-CS" altLang="en-US" sz="6000"/>
              <a:t>Комплексни</a:t>
            </a:r>
            <a:r>
              <a:rPr lang="en-US" altLang="en-US" sz="6000"/>
              <a:t> </a:t>
            </a:r>
            <a:r>
              <a:rPr lang="sr-Cyrl-CS" altLang="en-US" sz="6000"/>
              <a:t>регионални</a:t>
            </a:r>
            <a:r>
              <a:rPr lang="en-US" altLang="en-US" sz="6000"/>
              <a:t> </a:t>
            </a:r>
            <a:r>
              <a:rPr lang="sr-Cyrl-CS" altLang="en-US" sz="6000"/>
              <a:t>болни</a:t>
            </a:r>
            <a:r>
              <a:rPr lang="en-US" altLang="en-US" sz="6000"/>
              <a:t> </a:t>
            </a:r>
            <a:r>
              <a:rPr lang="sr-Cyrl-CS" altLang="en-US" sz="6000"/>
              <a:t>С</a:t>
            </a:r>
            <a:r>
              <a:rPr lang="en-US" altLang="en-US" sz="6000"/>
              <a:t>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51"/>
    </mc:Choice>
    <mc:Fallback xmlns="">
      <p:transition spd="slow" advTm="2425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42AA19B2-6768-4CD2-B5D9-AD9B6D1BAC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en-US"/>
              <a:t>Mb Sudeck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2A4983D2-5F0D-4093-9A1A-4B815D0CF99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1864. М</a:t>
            </a:r>
            <a:r>
              <a:rPr lang="sr-Latn-CS" altLang="en-US"/>
              <a:t>itchell</a:t>
            </a:r>
            <a:r>
              <a:rPr lang="sr-Cyrl-CS" altLang="en-US"/>
              <a:t> </a:t>
            </a:r>
            <a:r>
              <a:rPr lang="sr-Latn-CS" altLang="en-US"/>
              <a:t>causalgia</a:t>
            </a:r>
            <a:r>
              <a:rPr lang="sr-Cyrl-CS" altLang="en-US"/>
              <a:t> (</a:t>
            </a:r>
            <a:r>
              <a:rPr lang="sr-Latn-CS" altLang="en-US"/>
              <a:t>causalgia</a:t>
            </a:r>
            <a:r>
              <a:rPr lang="sr-Cyrl-CS" altLang="en-US"/>
              <a:t>-печење,</a:t>
            </a:r>
            <a:r>
              <a:rPr lang="sr-Latn-CS" altLang="en-US"/>
              <a:t> </a:t>
            </a:r>
            <a:r>
              <a:rPr lang="sr-Cyrl-CS" altLang="en-US"/>
              <a:t>алгос-бол);,, циркулаторни неред,,</a:t>
            </a:r>
          </a:p>
          <a:p>
            <a:pPr eaLnBrk="1" hangingPunct="1"/>
            <a:r>
              <a:rPr lang="sr-Cyrl-CS" altLang="en-US"/>
              <a:t>1900. П. </a:t>
            </a:r>
            <a:r>
              <a:rPr lang="sr-Latn-CS" altLang="en-US"/>
              <a:t>Sudec</a:t>
            </a:r>
            <a:r>
              <a:rPr lang="sr-Cyrl-CS" altLang="en-US"/>
              <a:t>к-,,ткивни хормон,,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en-US"/>
              <a:t>Декалцификација костију као последица трауме; промене меких ткива; удаљено од места трауме; инфламаторни налаз;брза еволуција</a:t>
            </a:r>
          </a:p>
          <a:p>
            <a:pPr eaLnBrk="1" hangingPunct="1"/>
            <a:r>
              <a:rPr lang="sr-Latn-CS" altLang="en-US"/>
              <a:t>Steinbrocker</a:t>
            </a:r>
            <a:r>
              <a:rPr lang="sr-Cyrl-CS" altLang="en-US"/>
              <a:t> 1947. ,,</a:t>
            </a:r>
            <a:r>
              <a:rPr lang="sr-Latn-CS" altLang="en-US"/>
              <a:t>shoulder hand SY</a:t>
            </a:r>
            <a:r>
              <a:rPr lang="sr-Cyrl-CS" altLang="en-US"/>
              <a:t>,,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165"/>
    </mc:Choice>
    <mc:Fallback xmlns="">
      <p:transition spd="slow" advTm="8016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>
            <a:extLst>
              <a:ext uri="{FF2B5EF4-FFF2-40B4-BE49-F238E27FC236}">
                <a16:creationId xmlns:a16="http://schemas.microsoft.com/office/drawing/2014/main" id="{316EA1FA-E68D-4A1F-B735-DEBF97BFE3E2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/>
              <a:t>Компликације</a:t>
            </a:r>
            <a:r>
              <a:rPr lang="sr-Latn-CS" sz="4000" dirty="0"/>
              <a:t> </a:t>
            </a:r>
            <a:r>
              <a:rPr lang="sr-Cyrl-CS" sz="4000" dirty="0"/>
              <a:t>према</a:t>
            </a:r>
            <a:r>
              <a:rPr lang="sr-Latn-CS" sz="4000" dirty="0"/>
              <a:t> </a:t>
            </a:r>
            <a:r>
              <a:rPr lang="sr-Cyrl-CS" sz="4000" dirty="0"/>
              <a:t>патолошком</a:t>
            </a:r>
            <a:r>
              <a:rPr lang="sr-Latn-CS" sz="4000" dirty="0"/>
              <a:t> </a:t>
            </a:r>
            <a:r>
              <a:rPr lang="sr-Cyrl-CS" sz="4000" dirty="0"/>
              <a:t>супстрату</a:t>
            </a:r>
            <a:endParaRPr lang="sr-Latn-CS" sz="4000" dirty="0"/>
          </a:p>
        </p:txBody>
      </p:sp>
      <p:sp>
        <p:nvSpPr>
          <p:cNvPr id="109573" name="Rectangle 5">
            <a:extLst>
              <a:ext uri="{FF2B5EF4-FFF2-40B4-BE49-F238E27FC236}">
                <a16:creationId xmlns:a16="http://schemas.microsoft.com/office/drawing/2014/main" id="{C3AA7012-39C5-47E4-B5BF-7BF3B69FEF34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2400" u="sng" dirty="0"/>
              <a:t>АРТИКУЛАРНЕ</a:t>
            </a:r>
            <a:endParaRPr lang="sr-Latn-CS" sz="2400" u="sng" dirty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400" dirty="0"/>
              <a:t> </a:t>
            </a:r>
            <a:r>
              <a:rPr lang="sr-Cyrl-CS" sz="2400" dirty="0"/>
              <a:t>контрактуре</a:t>
            </a:r>
            <a:endParaRPr lang="sr-Latn-CS" sz="2400" dirty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400" dirty="0"/>
              <a:t> </a:t>
            </a:r>
            <a:r>
              <a:rPr lang="sr-Cyrl-CS" sz="2400" dirty="0"/>
              <a:t>алгодистрофије</a:t>
            </a:r>
            <a:endParaRPr lang="sr-Latn-CS" sz="2400" dirty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400" dirty="0"/>
              <a:t> </a:t>
            </a:r>
            <a:r>
              <a:rPr lang="sr-Cyrl-CS" sz="2400" dirty="0"/>
              <a:t>исхемични</a:t>
            </a:r>
            <a:r>
              <a:rPr lang="sr-Latn-CS" sz="2400" dirty="0"/>
              <a:t> </a:t>
            </a:r>
            <a:r>
              <a:rPr lang="sr-Cyrl-CS" sz="2400" dirty="0"/>
              <a:t>С</a:t>
            </a:r>
            <a:r>
              <a:rPr lang="sr-Latn-CS" sz="2400" dirty="0"/>
              <a:t>Y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Latn-CS" sz="2400" dirty="0"/>
              <a:t> </a:t>
            </a:r>
            <a:r>
              <a:rPr lang="sr-Cyrl-CS" sz="2400" dirty="0"/>
              <a:t>С</a:t>
            </a:r>
            <a:r>
              <a:rPr lang="sr-Latn-CS" sz="2400" dirty="0"/>
              <a:t>Y </a:t>
            </a:r>
            <a:r>
              <a:rPr lang="sr-Cyrl-CS" sz="2400" dirty="0"/>
              <a:t>триангуларног</a:t>
            </a:r>
            <a:r>
              <a:rPr lang="sr-Latn-CS" sz="2400" dirty="0"/>
              <a:t> </a:t>
            </a:r>
            <a:r>
              <a:rPr lang="sr-Cyrl-CS" sz="2400" dirty="0"/>
              <a:t>диска</a:t>
            </a:r>
            <a:endParaRPr lang="sr-Latn-CS" sz="2400" dirty="0"/>
          </a:p>
        </p:txBody>
      </p:sp>
      <p:sp>
        <p:nvSpPr>
          <p:cNvPr id="5124" name="Rectangle 6">
            <a:extLst>
              <a:ext uri="{FF2B5EF4-FFF2-40B4-BE49-F238E27FC236}">
                <a16:creationId xmlns:a16="http://schemas.microsoft.com/office/drawing/2014/main" id="{C5FD82EC-2B3C-4B52-9903-1BD4506BF080}"/>
              </a:ext>
            </a:extLst>
          </p:cNvPr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r>
              <a:rPr lang="sr-Cyrl-CS" altLang="en-US" sz="2400" u="sng"/>
              <a:t>КОШТАНЕ</a:t>
            </a:r>
            <a:endParaRPr lang="sr-Latn-CS" altLang="en-US" sz="2400" u="sng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400"/>
              <a:t>   frac male sanata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400"/>
              <a:t>   pseudoarthrosis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400"/>
              <a:t>   </a:t>
            </a:r>
            <a:r>
              <a:rPr lang="sr-Cyrl-CS" altLang="en-US" sz="2400"/>
              <a:t>артроза</a:t>
            </a:r>
            <a:endParaRPr lang="sr-Latn-CS" altLang="en-US" sz="2400"/>
          </a:p>
        </p:txBody>
      </p:sp>
      <p:sp>
        <p:nvSpPr>
          <p:cNvPr id="5125" name="Rectangle 7">
            <a:extLst>
              <a:ext uri="{FF2B5EF4-FFF2-40B4-BE49-F238E27FC236}">
                <a16:creationId xmlns:a16="http://schemas.microsoft.com/office/drawing/2014/main" id="{5BE7873D-7F07-453D-BEDF-D67C26FE1DCF}"/>
              </a:ext>
            </a:extLst>
          </p:cNvPr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pPr eaLnBrk="1" hangingPunct="1"/>
            <a:r>
              <a:rPr lang="sr-Cyrl-CS" altLang="en-US" sz="2400" u="sng"/>
              <a:t>НЕРВНЕ</a:t>
            </a:r>
            <a:endParaRPr lang="sr-Latn-CS" altLang="en-US" sz="2400" u="sng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400"/>
              <a:t>    carpal tunel SY ...</a:t>
            </a:r>
          </a:p>
        </p:txBody>
      </p:sp>
      <p:sp>
        <p:nvSpPr>
          <p:cNvPr id="5126" name="Rectangle 8">
            <a:extLst>
              <a:ext uri="{FF2B5EF4-FFF2-40B4-BE49-F238E27FC236}">
                <a16:creationId xmlns:a16="http://schemas.microsoft.com/office/drawing/2014/main" id="{E1BF58B1-EF99-4F50-952C-5FA892CFBD7C}"/>
              </a:ext>
            </a:extLst>
          </p:cNvPr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sr-Cyrl-CS" altLang="en-US" sz="2400" u="sng"/>
              <a:t>ТЕНДИНОЗНЕ</a:t>
            </a:r>
            <a:endParaRPr lang="sr-Latn-CS" altLang="en-US" sz="2400" u="sng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400"/>
              <a:t>    </a:t>
            </a:r>
            <a:r>
              <a:rPr lang="sr-Cyrl-CS" altLang="en-US" sz="2400"/>
              <a:t>теносиновити</a:t>
            </a:r>
            <a:endParaRPr lang="sr-Latn-CS" altLang="en-US" sz="240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400"/>
              <a:t>    </a:t>
            </a:r>
            <a:r>
              <a:rPr lang="sr-Cyrl-CS" altLang="en-US" sz="2400"/>
              <a:t>руптуре</a:t>
            </a:r>
            <a:r>
              <a:rPr lang="sr-Latn-CS" altLang="en-US" sz="2400"/>
              <a:t> </a:t>
            </a:r>
            <a:r>
              <a:rPr lang="sr-Cyrl-CS" altLang="en-US" sz="2400"/>
              <a:t>тетива</a:t>
            </a:r>
            <a:endParaRPr lang="sr-Latn-CS" altLang="en-US" sz="240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400"/>
              <a:t>    </a:t>
            </a:r>
            <a:r>
              <a:rPr lang="sr-Cyrl-CS" altLang="en-US" sz="2400"/>
              <a:t>блокаде</a:t>
            </a:r>
            <a:r>
              <a:rPr lang="sr-Latn-CS" altLang="en-US" sz="2400"/>
              <a:t> </a:t>
            </a:r>
            <a:r>
              <a:rPr lang="sr-Cyrl-CS" altLang="en-US" sz="2400"/>
              <a:t>тетива</a:t>
            </a:r>
            <a:endParaRPr lang="sr-Latn-CS" alt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242"/>
    </mc:Choice>
    <mc:Fallback xmlns="">
      <p:transition spd="slow" advTm="75242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7DE7C340-819F-4DCB-A794-D22142F78A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Номенклатура</a:t>
            </a:r>
            <a:endParaRPr lang="sr-Latn-CS" altLang="en-US"/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8733F2E2-B420-419F-B12B-F6A39F08BD5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altLang="en-US" sz="2400"/>
              <a:t>Sudekova koštana atrofija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400"/>
              <a:t>Rame šaka sindrom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400"/>
              <a:t>Algoneurodistrofija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400"/>
              <a:t>Posttraumatska koštana atrofija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400"/>
              <a:t>Refleksna simpatička distrofija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400"/>
              <a:t>Minor causalgia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400"/>
              <a:t>Bolna posttraumatska osteoporoza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400"/>
              <a:t>Distrofični osteoartritis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400"/>
              <a:t>Simpatička refleksna distrofija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 sz="2400"/>
              <a:t>Periferna trofoneuroza</a:t>
            </a:r>
            <a:r>
              <a:rPr lang="en-US" altLang="en-US" sz="2400"/>
              <a:t>…</a:t>
            </a:r>
            <a:endParaRPr lang="sr-Latn-CS" alt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801"/>
    </mc:Choice>
    <mc:Fallback xmlns="">
      <p:transition spd="slow" advTm="29801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FF566401-1350-4D01-883A-3873DFBF18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Алгодистрофични</a:t>
            </a:r>
            <a:r>
              <a:rPr lang="sr-Latn-CS" altLang="en-US"/>
              <a:t> </a:t>
            </a:r>
            <a:r>
              <a:rPr lang="sr-Cyrl-CS" altLang="en-US"/>
              <a:t>синдроми</a:t>
            </a:r>
            <a:endParaRPr lang="sr-Latn-CS" altLang="en-US"/>
          </a:p>
        </p:txBody>
      </p:sp>
      <p:sp>
        <p:nvSpPr>
          <p:cNvPr id="33795" name="Rectangle 3">
            <a:extLst>
              <a:ext uri="{FF2B5EF4-FFF2-40B4-BE49-F238E27FC236}">
                <a16:creationId xmlns:a16="http://schemas.microsoft.com/office/drawing/2014/main" id="{D3EB3564-13AD-4587-B038-216882EE838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Мб</a:t>
            </a:r>
            <a:r>
              <a:rPr lang="sr-Latn-CS" altLang="en-US"/>
              <a:t> </a:t>
            </a:r>
            <a:r>
              <a:rPr lang="en-US" altLang="en-US"/>
              <a:t>S</a:t>
            </a:r>
            <a:r>
              <a:rPr lang="sr-Latn-CS" altLang="en-US"/>
              <a:t>udeck</a:t>
            </a:r>
          </a:p>
          <a:p>
            <a:pPr eaLnBrk="1" hangingPunct="1"/>
            <a:r>
              <a:rPr lang="sr-Latn-CS" altLang="en-US"/>
              <a:t>Causalgia</a:t>
            </a:r>
          </a:p>
          <a:p>
            <a:pPr eaLnBrk="1" hangingPunct="1"/>
            <a:r>
              <a:rPr lang="sr-Cyrl-CS" altLang="en-US"/>
              <a:t>Раме</a:t>
            </a:r>
            <a:r>
              <a:rPr lang="sr-Latn-CS" altLang="en-US"/>
              <a:t> </a:t>
            </a:r>
            <a:r>
              <a:rPr lang="sr-Cyrl-CS" altLang="en-US"/>
              <a:t>шака</a:t>
            </a:r>
            <a:r>
              <a:rPr lang="sr-Latn-CS" altLang="en-US"/>
              <a:t> </a:t>
            </a:r>
            <a:r>
              <a:rPr lang="sr-Cyrl-CS" altLang="en-US"/>
              <a:t>синдром</a:t>
            </a:r>
            <a:endParaRPr lang="sr-Latn-CS" altLang="en-US"/>
          </a:p>
          <a:p>
            <a:pPr eaLnBrk="1" hangingPunct="1"/>
            <a:endParaRPr lang="sr-Latn-CS" altLang="en-US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en-US"/>
              <a:t>Заједничка</a:t>
            </a:r>
            <a:r>
              <a:rPr lang="sr-Latn-CS" altLang="en-US"/>
              <a:t> </a:t>
            </a:r>
            <a:r>
              <a:rPr lang="sr-Cyrl-CS" altLang="en-US"/>
              <a:t>етиологија</a:t>
            </a:r>
            <a:endParaRPr lang="sr-Latn-CS" altLang="en-US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en-US"/>
              <a:t>Заједничке</a:t>
            </a:r>
            <a:r>
              <a:rPr lang="sr-Latn-CS" altLang="en-US"/>
              <a:t> </a:t>
            </a:r>
            <a:r>
              <a:rPr lang="sr-Cyrl-CS" altLang="en-US"/>
              <a:t>клиничке</a:t>
            </a:r>
            <a:r>
              <a:rPr lang="sr-Latn-CS" altLang="en-US"/>
              <a:t>, </a:t>
            </a:r>
            <a:r>
              <a:rPr lang="sr-Cyrl-CS" altLang="en-US"/>
              <a:t>радиолошке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хистолошке</a:t>
            </a:r>
            <a:r>
              <a:rPr lang="sr-Latn-CS" altLang="en-US"/>
              <a:t> </a:t>
            </a:r>
            <a:r>
              <a:rPr lang="sr-Cyrl-CS" altLang="en-US"/>
              <a:t>промене</a:t>
            </a:r>
            <a:endParaRPr lang="sr-Latn-C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626"/>
    </mc:Choice>
    <mc:Fallback xmlns="">
      <p:transition spd="slow" advTm="52626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8416AF55-735B-4B5C-9BEA-1E9D438158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3000" y="285750"/>
            <a:ext cx="7772400" cy="785813"/>
          </a:xfrm>
        </p:spPr>
        <p:txBody>
          <a:bodyPr/>
          <a:lstStyle/>
          <a:p>
            <a:pPr eaLnBrk="1" hangingPunct="1"/>
            <a:r>
              <a:rPr lang="sr-Latn-CS" altLang="en-US"/>
              <a:t> IASP kriterijumi za CRPS</a:t>
            </a:r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3FC5E3E6-A6C7-4BA2-B06C-98BCDF38FCA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214438"/>
            <a:ext cx="8942388" cy="52863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/>
              <a:t>1994. </a:t>
            </a:r>
            <a:r>
              <a:rPr lang="sr-Latn-CS" altLang="en-US"/>
              <a:t>IASP</a:t>
            </a:r>
            <a:r>
              <a:rPr lang="sr-Cyrl-CS" altLang="en-US"/>
              <a:t>  предлаже назив </a:t>
            </a:r>
            <a:r>
              <a:rPr lang="sr-Latn-CS" altLang="en-US"/>
              <a:t>CRPS</a:t>
            </a:r>
            <a:r>
              <a:rPr lang="sr-Cyrl-CS" altLang="en-US"/>
              <a:t>, и то </a:t>
            </a:r>
          </a:p>
          <a:p>
            <a:pPr eaLnBrk="1" hangingPunct="1">
              <a:lnSpc>
                <a:spcPct val="90000"/>
              </a:lnSpc>
            </a:pPr>
            <a:r>
              <a:rPr lang="sr-Latn-CS" altLang="en-US"/>
              <a:t>CRPS</a:t>
            </a:r>
            <a:r>
              <a:rPr lang="sr-Cyrl-CS" altLang="en-US"/>
              <a:t> тип </a:t>
            </a:r>
            <a:r>
              <a:rPr lang="sr-Latn-CS" altLang="en-US"/>
              <a:t>I</a:t>
            </a:r>
            <a:r>
              <a:rPr lang="sr-Cyrl-CS" altLang="en-US"/>
              <a:t> (раније </a:t>
            </a:r>
            <a:r>
              <a:rPr lang="sr-Latn-CS" altLang="en-US"/>
              <a:t>RSD</a:t>
            </a:r>
            <a:r>
              <a:rPr lang="sr-Cyrl-CS" altLang="en-US"/>
              <a:t>) и </a:t>
            </a:r>
            <a:r>
              <a:rPr lang="sr-Latn-CS" altLang="en-US"/>
              <a:t>CRPS</a:t>
            </a:r>
            <a:r>
              <a:rPr lang="sr-Cyrl-CS" altLang="en-US"/>
              <a:t> тип</a:t>
            </a:r>
            <a:r>
              <a:rPr lang="sr-Latn-CS" altLang="en-US"/>
              <a:t> II</a:t>
            </a:r>
            <a:r>
              <a:rPr lang="sr-Cyrl-CS" altLang="en-US"/>
              <a:t> (раније каузалгија).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/>
              <a:t>Услови   1)преципитирајући догађај (траума или други узрок имобилизације); 2) континуирани бол, а</a:t>
            </a:r>
            <a:r>
              <a:rPr lang="sr-Latn-CS" altLang="en-US"/>
              <a:t>llodynia</a:t>
            </a:r>
            <a:r>
              <a:rPr lang="sr-Cyrl-CS" altLang="en-US"/>
              <a:t> или хипералгезија који нису у складу са преципитирајућим догађајем; 3) истовремено присуство отока, промена у крвном протоку или ненормална судомоторна активност у болној регији; 4) ову дг искључује постојање других услова који би били у складу са степеном болова и дисфункције </a:t>
            </a:r>
            <a:r>
              <a:rPr lang="sr-Latn-CS" altLang="en-US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8323"/>
    </mc:Choice>
    <mc:Fallback xmlns="">
      <p:transition spd="slow" advTm="128323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BA56A08D-6703-4676-8ED7-EF2424029F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Етиологиј</a:t>
            </a:r>
            <a:r>
              <a:rPr lang="sr-Latn-CS" altLang="en-US"/>
              <a:t>a Mb Sudeck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4C721856-D97F-4CA3-8D61-BB883746075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Траума</a:t>
            </a:r>
            <a:endParaRPr lang="sr-Latn-CS" altLang="en-US"/>
          </a:p>
          <a:p>
            <a:pPr eaLnBrk="1" hangingPunct="1"/>
            <a:r>
              <a:rPr lang="sr-Cyrl-CS" altLang="en-US"/>
              <a:t>Грешка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лешењу</a:t>
            </a:r>
            <a:r>
              <a:rPr lang="sr-Latn-CS" altLang="en-US"/>
              <a:t> </a:t>
            </a:r>
            <a:r>
              <a:rPr lang="sr-Cyrl-CS" altLang="en-US"/>
              <a:t>трауме</a:t>
            </a:r>
            <a:r>
              <a:rPr lang="sr-Latn-CS" altLang="en-US"/>
              <a:t> (</a:t>
            </a:r>
            <a:r>
              <a:rPr lang="sr-Cyrl-CS" altLang="en-US"/>
              <a:t>стезање</a:t>
            </a:r>
            <a:r>
              <a:rPr lang="sr-Latn-CS" altLang="en-US"/>
              <a:t> </a:t>
            </a:r>
            <a:r>
              <a:rPr lang="sr-Cyrl-CS" altLang="en-US"/>
              <a:t>гипса</a:t>
            </a:r>
            <a:r>
              <a:rPr lang="sr-Latn-CS" altLang="en-US"/>
              <a:t>, </a:t>
            </a:r>
            <a:r>
              <a:rPr lang="sr-Cyrl-CS" altLang="en-US"/>
              <a:t>груба</a:t>
            </a:r>
            <a:r>
              <a:rPr lang="sr-Latn-CS" altLang="en-US"/>
              <a:t> </a:t>
            </a:r>
            <a:r>
              <a:rPr lang="sr-Cyrl-CS" altLang="en-US"/>
              <a:t>репозиција</a:t>
            </a:r>
            <a:r>
              <a:rPr lang="sr-Latn-CS" altLang="en-US"/>
              <a:t>, </a:t>
            </a:r>
            <a:r>
              <a:rPr lang="sr-Cyrl-CS" altLang="en-US"/>
              <a:t>предозирана</a:t>
            </a:r>
            <a:r>
              <a:rPr lang="sr-Latn-CS" altLang="en-US"/>
              <a:t> </a:t>
            </a:r>
            <a:r>
              <a:rPr lang="sr-Cyrl-CS" altLang="en-US"/>
              <a:t>КТХ</a:t>
            </a:r>
            <a:r>
              <a:rPr lang="sr-Latn-CS" altLang="en-US"/>
              <a:t>, </a:t>
            </a:r>
            <a:r>
              <a:rPr lang="sr-Cyrl-CS" altLang="en-US"/>
              <a:t>топлота</a:t>
            </a:r>
            <a:r>
              <a:rPr lang="sr-Latn-CS" altLang="en-US"/>
              <a:t>..</a:t>
            </a:r>
          </a:p>
          <a:p>
            <a:pPr eaLnBrk="1" hangingPunct="1"/>
            <a:r>
              <a:rPr lang="sr-Cyrl-CS" altLang="en-US"/>
              <a:t>Стање</a:t>
            </a:r>
            <a:r>
              <a:rPr lang="sr-Latn-CS" altLang="en-US"/>
              <a:t> </a:t>
            </a:r>
            <a:r>
              <a:rPr lang="sr-Cyrl-CS" altLang="en-US"/>
              <a:t>ВНС</a:t>
            </a:r>
            <a:r>
              <a:rPr lang="sr-Latn-CS" altLang="en-US"/>
              <a:t> (</a:t>
            </a:r>
            <a:r>
              <a:rPr lang="sr-Cyrl-CS" altLang="en-US"/>
              <a:t>неуротичари</a:t>
            </a:r>
            <a:r>
              <a:rPr lang="sr-Latn-CS" altLang="en-US"/>
              <a:t>..)</a:t>
            </a:r>
          </a:p>
          <a:p>
            <a:pPr eaLnBrk="1" hangingPunct="1"/>
            <a:r>
              <a:rPr lang="sr-Cyrl-CS" altLang="en-US"/>
              <a:t>Хормонски</a:t>
            </a:r>
            <a:r>
              <a:rPr lang="sr-Latn-CS" altLang="en-US"/>
              <a:t> </a:t>
            </a:r>
            <a:r>
              <a:rPr lang="sr-Cyrl-CS" altLang="en-US"/>
              <a:t>статус</a:t>
            </a:r>
            <a:r>
              <a:rPr lang="sr-Latn-CS" altLang="en-US"/>
              <a:t> (</a:t>
            </a:r>
            <a:r>
              <a:rPr lang="sr-Cyrl-CS" altLang="en-US"/>
              <a:t>постменопаузалне</a:t>
            </a:r>
            <a:r>
              <a:rPr lang="sr-Latn-CS" altLang="en-US"/>
              <a:t> </a:t>
            </a:r>
            <a:r>
              <a:rPr lang="sr-Cyrl-CS" altLang="en-US"/>
              <a:t>жене</a:t>
            </a:r>
            <a:r>
              <a:rPr lang="sr-Latn-CS" altLang="en-US"/>
              <a:t>)</a:t>
            </a:r>
          </a:p>
          <a:p>
            <a:pPr eaLnBrk="1" hangingPunct="1"/>
            <a:r>
              <a:rPr lang="sr-Cyrl-CS" altLang="en-US"/>
              <a:t>Узраст</a:t>
            </a:r>
            <a:r>
              <a:rPr lang="sr-Latn-CS" altLang="en-US"/>
              <a:t> (</a:t>
            </a:r>
            <a:r>
              <a:rPr lang="sr-Cyrl-CS" altLang="en-US"/>
              <a:t>изузетно</a:t>
            </a:r>
            <a:r>
              <a:rPr lang="sr-Latn-CS" altLang="en-US"/>
              <a:t> </a:t>
            </a:r>
            <a:r>
              <a:rPr lang="sr-Cyrl-CS" altLang="en-US"/>
              <a:t>редак</a:t>
            </a:r>
            <a:r>
              <a:rPr lang="sr-Latn-CS" altLang="en-US"/>
              <a:t> </a:t>
            </a:r>
            <a:r>
              <a:rPr lang="sr-Cyrl-CS" altLang="en-US"/>
              <a:t>код</a:t>
            </a:r>
            <a:r>
              <a:rPr lang="sr-Latn-CS" altLang="en-US"/>
              <a:t> </a:t>
            </a:r>
            <a:r>
              <a:rPr lang="sr-Cyrl-CS" altLang="en-US"/>
              <a:t>деце</a:t>
            </a:r>
            <a:r>
              <a:rPr lang="sr-Latn-CS" altLang="en-US"/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771"/>
    </mc:Choice>
    <mc:Fallback xmlns="">
      <p:transition spd="slow" advTm="78771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CF38795F-E3BF-489A-9362-F0D21A82DF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Патогенеза</a:t>
            </a:r>
            <a:r>
              <a:rPr lang="sr-Latn-CS" altLang="en-US"/>
              <a:t> </a:t>
            </a:r>
            <a:r>
              <a:rPr lang="sr-Cyrl-CS" altLang="en-US"/>
              <a:t>Мб</a:t>
            </a:r>
            <a:r>
              <a:rPr lang="sr-Latn-CS" altLang="en-US"/>
              <a:t> Sudeck</a:t>
            </a:r>
          </a:p>
        </p:txBody>
      </p:sp>
      <p:sp>
        <p:nvSpPr>
          <p:cNvPr id="36867" name="Rectangle 4">
            <a:extLst>
              <a:ext uri="{FF2B5EF4-FFF2-40B4-BE49-F238E27FC236}">
                <a16:creationId xmlns:a16="http://schemas.microsoft.com/office/drawing/2014/main" id="{3F706ACA-0D66-44A1-9693-1DBC6ABCD28B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Неурогена</a:t>
            </a:r>
            <a:endParaRPr lang="sr-Latn-CS" altLang="en-US"/>
          </a:p>
          <a:p>
            <a:pPr eaLnBrk="1" hangingPunct="1"/>
            <a:r>
              <a:rPr lang="sr-Cyrl-CS" altLang="en-US"/>
              <a:t>Неуроваскуларна</a:t>
            </a:r>
            <a:endParaRPr lang="sr-Latn-CS" altLang="en-US"/>
          </a:p>
          <a:p>
            <a:pPr eaLnBrk="1" hangingPunct="1"/>
            <a:r>
              <a:rPr lang="sr-Cyrl-CS" altLang="en-US"/>
              <a:t>Запаљењска</a:t>
            </a:r>
            <a:endParaRPr lang="sr-Latn-CS" altLang="en-US"/>
          </a:p>
          <a:p>
            <a:pPr eaLnBrk="1" hangingPunct="1"/>
            <a:r>
              <a:rPr lang="sr-Cyrl-CS" altLang="en-US"/>
              <a:t>Неурохуморална</a:t>
            </a:r>
            <a:endParaRPr lang="sr-Latn-CS" altLang="en-US"/>
          </a:p>
          <a:p>
            <a:pPr eaLnBrk="1" hangingPunct="1"/>
            <a:r>
              <a:rPr lang="sr-Cyrl-CS" altLang="en-US"/>
              <a:t>Васкуларна</a:t>
            </a:r>
            <a:endParaRPr lang="sr-Latn-CS" altLang="en-US"/>
          </a:p>
          <a:p>
            <a:pPr eaLnBrk="1" hangingPunct="1"/>
            <a:r>
              <a:rPr lang="sr-Cyrl-CS" altLang="en-US"/>
              <a:t>Биохемијска</a:t>
            </a:r>
            <a:endParaRPr lang="sr-Latn-CS" altLang="en-US"/>
          </a:p>
        </p:txBody>
      </p:sp>
      <p:sp>
        <p:nvSpPr>
          <p:cNvPr id="36868" name="Rectangle 5">
            <a:extLst>
              <a:ext uri="{FF2B5EF4-FFF2-40B4-BE49-F238E27FC236}">
                <a16:creationId xmlns:a16="http://schemas.microsoft.com/office/drawing/2014/main" id="{33282172-91F5-46FD-9539-1431290DC8CD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Инактивитетна</a:t>
            </a:r>
            <a:endParaRPr lang="sr-Latn-CS" altLang="en-US"/>
          </a:p>
          <a:p>
            <a:pPr eaLnBrk="1" hangingPunct="1"/>
            <a:r>
              <a:rPr lang="sr-Cyrl-CS" altLang="en-US"/>
              <a:t>Механичка</a:t>
            </a:r>
            <a:endParaRPr lang="sr-Latn-CS" altLang="en-US"/>
          </a:p>
          <a:p>
            <a:pPr eaLnBrk="1" hangingPunct="1"/>
            <a:r>
              <a:rPr lang="sr-Cyrl-CS" altLang="en-US"/>
              <a:t>Теорија</a:t>
            </a:r>
            <a:r>
              <a:rPr lang="sr-Latn-CS" altLang="en-US"/>
              <a:t> </a:t>
            </a:r>
            <a:r>
              <a:rPr lang="sr-Cyrl-CS" altLang="en-US"/>
              <a:t>антефицијелне</a:t>
            </a:r>
            <a:r>
              <a:rPr lang="sr-Latn-CS" altLang="en-US"/>
              <a:t> </a:t>
            </a:r>
            <a:r>
              <a:rPr lang="sr-Cyrl-CS" altLang="en-US"/>
              <a:t>синапсе</a:t>
            </a:r>
            <a:endParaRPr lang="sr-Latn-CS" altLang="en-US"/>
          </a:p>
          <a:p>
            <a:pPr eaLnBrk="1" hangingPunct="1"/>
            <a:r>
              <a:rPr lang="sr-Cyrl-CS" altLang="en-US"/>
              <a:t>Теорија</a:t>
            </a:r>
            <a:r>
              <a:rPr lang="sr-Latn-CS" altLang="en-US"/>
              <a:t> ,,</a:t>
            </a:r>
            <a:r>
              <a:rPr lang="sr-Cyrl-CS" altLang="en-US"/>
              <a:t>цирцулус</a:t>
            </a:r>
            <a:r>
              <a:rPr lang="sr-Latn-CS" altLang="en-US"/>
              <a:t> </a:t>
            </a:r>
            <a:r>
              <a:rPr lang="sr-Cyrl-CS" altLang="en-US"/>
              <a:t>вициосуса</a:t>
            </a:r>
            <a:r>
              <a:rPr lang="sr-Latn-CS" altLang="en-US"/>
              <a:t>,,</a:t>
            </a:r>
          </a:p>
          <a:p>
            <a:pPr eaLnBrk="1" hangingPunct="1"/>
            <a:r>
              <a:rPr lang="sr-Cyrl-CS" altLang="en-US"/>
              <a:t>Теорија</a:t>
            </a:r>
            <a:r>
              <a:rPr lang="sr-Latn-CS" altLang="en-US"/>
              <a:t> ,,</a:t>
            </a:r>
            <a:r>
              <a:rPr lang="sr-Cyrl-CS" altLang="en-US"/>
              <a:t>контроле</a:t>
            </a:r>
            <a:r>
              <a:rPr lang="sr-Latn-CS" altLang="en-US"/>
              <a:t> </a:t>
            </a:r>
            <a:r>
              <a:rPr lang="sr-Cyrl-CS" altLang="en-US"/>
              <a:t>улаза</a:t>
            </a:r>
            <a:r>
              <a:rPr lang="sr-Latn-CS" altLang="en-US"/>
              <a:t>,,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431"/>
    </mc:Choice>
    <mc:Fallback xmlns="">
      <p:transition spd="slow" advTm="28431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3638D8E4-D09B-41BD-ADA7-8FAB05F3C7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3000" y="214313"/>
            <a:ext cx="7772400" cy="857250"/>
          </a:xfrm>
        </p:spPr>
        <p:txBody>
          <a:bodyPr/>
          <a:lstStyle/>
          <a:p>
            <a:pPr eaLnBrk="1" hangingPunct="1"/>
            <a:r>
              <a:rPr lang="sr-Cyrl-RS" altLang="en-US" dirty="0" err="1"/>
              <a:t>Патогенез</a:t>
            </a:r>
            <a:r>
              <a:rPr lang="sr-Latn-CS" altLang="en-US" dirty="0"/>
              <a:t>a Mb Sudeck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E5308F29-DF27-4DBF-9E96-D0253D2F0FD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214438"/>
            <a:ext cx="8942388" cy="44719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 sz="2800" dirty="0"/>
              <a:t>Теорија</a:t>
            </a:r>
            <a:r>
              <a:rPr lang="sr-Latn-CS" altLang="en-US" sz="2800" dirty="0"/>
              <a:t> </a:t>
            </a:r>
            <a:r>
              <a:rPr lang="sr-Cyrl-CS" altLang="en-US" sz="2800" dirty="0" err="1"/>
              <a:t>Ливингстон</a:t>
            </a:r>
            <a:r>
              <a:rPr lang="sr-Latn-CS" altLang="en-US" sz="2800" dirty="0"/>
              <a:t>- </a:t>
            </a:r>
            <a:r>
              <a:rPr lang="sr-Cyrl-CS" altLang="en-US" sz="2800" dirty="0"/>
              <a:t>из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места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трауме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хронична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иритација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периферних</a:t>
            </a:r>
            <a:r>
              <a:rPr lang="sr-Latn-CS" altLang="en-US" sz="2800" dirty="0"/>
              <a:t> </a:t>
            </a:r>
            <a:r>
              <a:rPr lang="sr-Cyrl-CS" altLang="en-US" sz="2800" dirty="0" err="1"/>
              <a:t>нерава</a:t>
            </a:r>
            <a:r>
              <a:rPr lang="sr-Latn-CS" altLang="en-US" sz="2800" dirty="0"/>
              <a:t>-</a:t>
            </a:r>
            <a:r>
              <a:rPr lang="sr-Cyrl-CS" altLang="en-US" sz="2800" dirty="0"/>
              <a:t>ланац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рефлексних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реакција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и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ширење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импулса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у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разним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правцима</a:t>
            </a:r>
            <a:r>
              <a:rPr lang="sr-Latn-CS" altLang="en-US" sz="2800" dirty="0"/>
              <a:t>-</a:t>
            </a:r>
            <a:r>
              <a:rPr lang="sr-Cyrl-CS" altLang="en-US" sz="2800" dirty="0"/>
              <a:t>абнормална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активност</a:t>
            </a:r>
            <a:r>
              <a:rPr lang="sr-Latn-CS" altLang="en-US" sz="2800" dirty="0"/>
              <a:t> </a:t>
            </a:r>
            <a:r>
              <a:rPr lang="sr-Cyrl-CS" altLang="en-US" sz="2800" dirty="0" err="1"/>
              <a:t>интернуцијалног</a:t>
            </a:r>
            <a:r>
              <a:rPr lang="sr-Latn-CS" altLang="en-US" sz="2800" dirty="0"/>
              <a:t> </a:t>
            </a:r>
            <a:r>
              <a:rPr lang="sr-Cyrl-CS" altLang="en-US" sz="2800" dirty="0" err="1"/>
              <a:t>неурона</a:t>
            </a:r>
            <a:r>
              <a:rPr lang="sr-Latn-CS" altLang="en-US" sz="2800" dirty="0"/>
              <a:t>-</a:t>
            </a:r>
            <a:r>
              <a:rPr lang="sr-Cyrl-CS" altLang="en-US" sz="2800" dirty="0"/>
              <a:t>растућа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стимулација</a:t>
            </a:r>
            <a:r>
              <a:rPr lang="sr-Latn-CS" altLang="en-US" sz="2800" dirty="0"/>
              <a:t> </a:t>
            </a:r>
            <a:r>
              <a:rPr lang="sr-Cyrl-CS" altLang="en-US" sz="2800" dirty="0" err="1"/>
              <a:t>еферентног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и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С</a:t>
            </a:r>
            <a:r>
              <a:rPr lang="sr-Latn-CS" altLang="en-US" sz="2800" dirty="0"/>
              <a:t>Y </a:t>
            </a:r>
            <a:r>
              <a:rPr lang="sr-Cyrl-CS" altLang="en-US" sz="2800" dirty="0" err="1"/>
              <a:t>мотонеурона</a:t>
            </a:r>
            <a:r>
              <a:rPr lang="sr-Latn-CS" altLang="en-US" sz="2800" dirty="0"/>
              <a:t>.</a:t>
            </a:r>
            <a:r>
              <a:rPr lang="sr-Cyrl-CS" altLang="en-US" sz="2800" dirty="0"/>
              <a:t>Импулси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се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враћају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на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периферију</a:t>
            </a:r>
            <a:r>
              <a:rPr lang="sr-Latn-CS" altLang="en-US" sz="2800" dirty="0"/>
              <a:t>, </a:t>
            </a:r>
            <a:r>
              <a:rPr lang="sr-Cyrl-CS" altLang="en-US" sz="2800" dirty="0"/>
              <a:t>мењајући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режим</a:t>
            </a:r>
            <a:r>
              <a:rPr lang="sr-Latn-CS" altLang="en-US" sz="2800" dirty="0"/>
              <a:t> </a:t>
            </a:r>
            <a:r>
              <a:rPr lang="sr-Cyrl-CS" altLang="en-US" sz="2800" dirty="0" err="1"/>
              <a:t>трофике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и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циркулације</a:t>
            </a:r>
            <a:r>
              <a:rPr lang="sr-Latn-CS" altLang="en-US" sz="2800" dirty="0"/>
              <a:t>-</a:t>
            </a:r>
            <a:r>
              <a:rPr lang="sr-Cyrl-CS" altLang="en-US" sz="2800" dirty="0"/>
              <a:t>опет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ка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центру</a:t>
            </a:r>
            <a:r>
              <a:rPr lang="sr-Latn-CS" altLang="en-US" sz="2800" dirty="0"/>
              <a:t>, </a:t>
            </a:r>
            <a:r>
              <a:rPr lang="sr-Cyrl-CS" altLang="en-US" sz="2800" dirty="0"/>
              <a:t>успостављајући</a:t>
            </a:r>
            <a:r>
              <a:rPr lang="sr-Latn-CS" altLang="en-US" sz="2800" dirty="0">
                <a:solidFill>
                  <a:srgbClr val="FF0000"/>
                </a:solidFill>
              </a:rPr>
              <a:t> circulus vitiosus.</a:t>
            </a:r>
          </a:p>
          <a:p>
            <a:pPr eaLnBrk="1" hangingPunct="1">
              <a:lnSpc>
                <a:spcPct val="90000"/>
              </a:lnSpc>
            </a:pPr>
            <a:r>
              <a:rPr lang="sr-Cyrl-CS" altLang="en-US" sz="2800" dirty="0"/>
              <a:t>Де</a:t>
            </a:r>
            <a:r>
              <a:rPr lang="sr-Latn-CS" altLang="en-US" sz="2800" dirty="0"/>
              <a:t> Takatis-</a:t>
            </a:r>
            <a:r>
              <a:rPr lang="sr-Cyrl-CS" altLang="en-US" sz="2800" dirty="0"/>
              <a:t>холистички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концепт</a:t>
            </a:r>
            <a:r>
              <a:rPr lang="sr-Latn-CS" altLang="en-US" sz="2800" dirty="0"/>
              <a:t>.</a:t>
            </a:r>
            <a:r>
              <a:rPr lang="sr-Cyrl-CS" altLang="en-US" sz="2800" dirty="0"/>
              <a:t>Хронични</a:t>
            </a:r>
            <a:r>
              <a:rPr lang="sr-Latn-CS" altLang="en-US" sz="2800" dirty="0"/>
              <a:t> </a:t>
            </a:r>
            <a:r>
              <a:rPr lang="sr-Cyrl-CS" altLang="en-US" sz="2800" dirty="0" err="1"/>
              <a:t>сензорни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стимулус</a:t>
            </a:r>
            <a:r>
              <a:rPr lang="sr-Latn-CS" altLang="en-US" sz="2800" dirty="0"/>
              <a:t>-</a:t>
            </a:r>
            <a:r>
              <a:rPr lang="sr-Cyrl-CS" altLang="en-US" sz="2800" dirty="0"/>
              <a:t>сталан</a:t>
            </a:r>
            <a:r>
              <a:rPr lang="sr-Latn-CS" altLang="en-US" sz="2800" dirty="0"/>
              <a:t> </a:t>
            </a:r>
            <a:r>
              <a:rPr lang="sr-Cyrl-CS" altLang="en-US" sz="2800" dirty="0" err="1"/>
              <a:t>вазомоторни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одговор</a:t>
            </a:r>
            <a:r>
              <a:rPr lang="sr-Latn-CS" altLang="en-US" sz="2800" dirty="0"/>
              <a:t>-</a:t>
            </a:r>
            <a:r>
              <a:rPr lang="sr-Cyrl-CS" altLang="en-US" sz="2800" dirty="0"/>
              <a:t>атрофија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ткива</a:t>
            </a:r>
            <a:r>
              <a:rPr lang="sr-Latn-CS" altLang="en-US" sz="2800" dirty="0"/>
              <a:t>, </a:t>
            </a:r>
            <a:r>
              <a:rPr lang="sr-Cyrl-CS" altLang="en-US" sz="2800" dirty="0"/>
              <a:t>кости</a:t>
            </a:r>
            <a:r>
              <a:rPr lang="sr-Latn-CS" altLang="en-US" sz="2800" dirty="0"/>
              <a:t>, </a:t>
            </a:r>
            <a:r>
              <a:rPr lang="sr-Cyrl-CS" altLang="en-US" sz="2800" dirty="0"/>
              <a:t>тетива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и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мишића</a:t>
            </a:r>
            <a:r>
              <a:rPr lang="sr-Latn-CS" altLang="en-US" sz="2800" dirty="0"/>
              <a:t>.</a:t>
            </a:r>
            <a:r>
              <a:rPr lang="sr-Cyrl-CS" altLang="en-US" sz="2800" dirty="0"/>
              <a:t>Мала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траума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може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проузроковати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хроничан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бол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који</a:t>
            </a:r>
            <a:r>
              <a:rPr lang="sr-Latn-CS" altLang="en-US" sz="2800" dirty="0"/>
              <a:t> </a:t>
            </a:r>
            <a:r>
              <a:rPr lang="sr-Cyrl-CS" altLang="en-US" sz="2800" dirty="0" err="1"/>
              <a:t>перзистира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и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након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санирања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повреде</a:t>
            </a:r>
            <a:r>
              <a:rPr lang="sr-Latn-CS" altLang="en-US" sz="2800" dirty="0"/>
              <a:t>.</a:t>
            </a:r>
            <a:r>
              <a:rPr lang="sr-Cyrl-CS" altLang="en-US" sz="2800" dirty="0"/>
              <a:t>Унакрсна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стимулација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С</a:t>
            </a:r>
            <a:r>
              <a:rPr lang="sr-Latn-CS" altLang="en-US" sz="2800" dirty="0"/>
              <a:t>Y </a:t>
            </a:r>
            <a:r>
              <a:rPr lang="sr-Cyrl-CS" altLang="en-US" sz="2800" dirty="0"/>
              <a:t>одговора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и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оштећених</a:t>
            </a:r>
            <a:r>
              <a:rPr lang="sr-Latn-CS" altLang="en-US" sz="2800" dirty="0"/>
              <a:t> </a:t>
            </a:r>
            <a:r>
              <a:rPr lang="sr-Cyrl-CS" altLang="en-US" sz="2800" dirty="0" err="1"/>
              <a:t>демијелинизованих</a:t>
            </a:r>
            <a:r>
              <a:rPr lang="sr-Latn-CS" altLang="en-US" sz="2800" dirty="0"/>
              <a:t> </a:t>
            </a:r>
            <a:r>
              <a:rPr lang="sr-Cyrl-CS" altLang="en-US" sz="2800" dirty="0"/>
              <a:t>влакана</a:t>
            </a:r>
            <a:endParaRPr lang="sr-Latn-CS" alt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412"/>
    </mc:Choice>
    <mc:Fallback xmlns="">
      <p:transition spd="slow" advTm="70412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5EB432B6-4AE1-4903-9E48-C17ED7F66A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en-US"/>
              <a:t>Circulus vitiosus</a:t>
            </a: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FF28A8D9-39C8-478B-B8C1-E3760C3A623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Иритација</a:t>
            </a:r>
            <a:r>
              <a:rPr lang="sr-Latn-CS" altLang="en-US"/>
              <a:t> </a:t>
            </a:r>
            <a:r>
              <a:rPr lang="sr-Cyrl-CS" altLang="en-US"/>
              <a:t>С</a:t>
            </a:r>
            <a:r>
              <a:rPr lang="sr-Latn-CS" altLang="en-US"/>
              <a:t>Y&gt;</a:t>
            </a:r>
            <a:r>
              <a:rPr lang="sr-Cyrl-CS" altLang="en-US"/>
              <a:t>вазоконстрикција</a:t>
            </a:r>
            <a:r>
              <a:rPr lang="sr-Latn-CS" altLang="en-US"/>
              <a:t>&gt;</a:t>
            </a:r>
            <a:r>
              <a:rPr lang="sr-Cyrl-CS" altLang="en-US"/>
              <a:t>капиларна</a:t>
            </a:r>
            <a:r>
              <a:rPr lang="sr-Latn-CS" altLang="en-US"/>
              <a:t> </a:t>
            </a:r>
            <a:r>
              <a:rPr lang="sr-Cyrl-CS" altLang="en-US"/>
              <a:t>стаза</a:t>
            </a:r>
            <a:r>
              <a:rPr lang="sr-Latn-CS" altLang="en-US"/>
              <a:t>&gt;</a:t>
            </a:r>
            <a:r>
              <a:rPr lang="sr-Cyrl-CS" altLang="en-US"/>
              <a:t>ексудација</a:t>
            </a:r>
            <a:endParaRPr lang="sr-Latn-CS" altLang="en-US"/>
          </a:p>
          <a:p>
            <a:pPr eaLnBrk="1" hangingPunct="1"/>
            <a:r>
              <a:rPr lang="sr-Cyrl-CS" altLang="en-US"/>
              <a:t>Стаза</a:t>
            </a:r>
            <a:r>
              <a:rPr lang="sr-Latn-CS" altLang="en-US"/>
              <a:t> +</a:t>
            </a:r>
            <a:r>
              <a:rPr lang="sr-Cyrl-CS" altLang="en-US"/>
              <a:t>хипоксија</a:t>
            </a:r>
            <a:r>
              <a:rPr lang="sr-Latn-CS" altLang="en-US"/>
              <a:t>= </a:t>
            </a:r>
            <a:r>
              <a:rPr lang="sr-Cyrl-CS" altLang="en-US"/>
              <a:t>едем</a:t>
            </a:r>
            <a:endParaRPr lang="sr-Latn-CS" altLang="en-US"/>
          </a:p>
          <a:p>
            <a:pPr eaLnBrk="1" hangingPunct="1"/>
            <a:r>
              <a:rPr lang="sr-Cyrl-CS" altLang="en-US"/>
              <a:t>Анаеробни</a:t>
            </a:r>
            <a:r>
              <a:rPr lang="sr-Latn-CS" altLang="en-US"/>
              <a:t> </a:t>
            </a:r>
            <a:r>
              <a:rPr lang="sr-Cyrl-CS" altLang="en-US"/>
              <a:t>метаболизам</a:t>
            </a:r>
            <a:r>
              <a:rPr lang="sr-Latn-CS" altLang="en-US"/>
              <a:t>&gt;</a:t>
            </a:r>
            <a:r>
              <a:rPr lang="sr-Cyrl-CS" altLang="en-US"/>
              <a:t>млечна</a:t>
            </a:r>
            <a:r>
              <a:rPr lang="sr-Latn-CS" altLang="en-US"/>
              <a:t> </a:t>
            </a:r>
            <a:r>
              <a:rPr lang="sr-Cyrl-CS" altLang="en-US"/>
              <a:t>киселина</a:t>
            </a:r>
            <a:r>
              <a:rPr lang="sr-Latn-CS" altLang="en-US"/>
              <a:t>&gt;</a:t>
            </a:r>
            <a:r>
              <a:rPr lang="sr-Cyrl-CS" altLang="en-US"/>
              <a:t>ацидоза</a:t>
            </a:r>
            <a:r>
              <a:rPr lang="sr-Latn-CS" altLang="en-US"/>
              <a:t>&gt;</a:t>
            </a:r>
            <a:r>
              <a:rPr lang="sr-Cyrl-CS" altLang="en-US"/>
              <a:t>иритација</a:t>
            </a:r>
            <a:r>
              <a:rPr lang="sr-Latn-CS" altLang="en-US"/>
              <a:t> </a:t>
            </a:r>
            <a:r>
              <a:rPr lang="sr-Cyrl-CS" altLang="en-US"/>
              <a:t>С</a:t>
            </a:r>
            <a:r>
              <a:rPr lang="sr-Latn-CS" altLang="en-US"/>
              <a:t>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341"/>
    </mc:Choice>
    <mc:Fallback xmlns="">
      <p:transition spd="slow" advTm="26341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43E44AA1-2C12-487E-91C2-B0E3C45EFA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en-US"/>
              <a:t>Gate control</a:t>
            </a: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62D26C0D-1D29-4977-AB2B-49CC08D03B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 altLang="en-US"/>
              <a:t>Gate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супс</a:t>
            </a:r>
            <a:r>
              <a:rPr lang="sr-Latn-CS" altLang="en-US"/>
              <a:t> </a:t>
            </a:r>
            <a:r>
              <a:rPr lang="sr-Cyrl-CS" altLang="en-US"/>
              <a:t>гелатиноси</a:t>
            </a:r>
            <a:r>
              <a:rPr lang="sr-Latn-CS" altLang="en-US"/>
              <a:t> </a:t>
            </a:r>
            <a:r>
              <a:rPr lang="sr-Cyrl-CS" altLang="en-US"/>
              <a:t>задњих</a:t>
            </a:r>
            <a:r>
              <a:rPr lang="sr-Latn-CS" altLang="en-US"/>
              <a:t> </a:t>
            </a:r>
            <a:r>
              <a:rPr lang="sr-Cyrl-CS" altLang="en-US"/>
              <a:t>рогова</a:t>
            </a:r>
            <a:r>
              <a:rPr lang="sr-Latn-CS" altLang="en-US"/>
              <a:t> </a:t>
            </a:r>
            <a:r>
              <a:rPr lang="sr-Cyrl-CS" altLang="en-US"/>
              <a:t>кичмене</a:t>
            </a:r>
            <a:r>
              <a:rPr lang="sr-Latn-CS" altLang="en-US"/>
              <a:t> </a:t>
            </a:r>
            <a:r>
              <a:rPr lang="sr-Cyrl-CS" altLang="en-US"/>
              <a:t>мождине</a:t>
            </a:r>
            <a:endParaRPr lang="sr-Latn-CS" altLang="en-US"/>
          </a:p>
          <a:p>
            <a:pPr eaLnBrk="1" hangingPunct="1">
              <a:buFontTx/>
              <a:buChar char="-"/>
            </a:pPr>
            <a:r>
              <a:rPr lang="sr-Cyrl-CS" altLang="en-US"/>
              <a:t>дебела</a:t>
            </a:r>
            <a:r>
              <a:rPr lang="sr-Latn-CS" altLang="en-US"/>
              <a:t>, </a:t>
            </a:r>
            <a:r>
              <a:rPr lang="sr-Cyrl-CS" altLang="en-US"/>
              <a:t>мијелинизована</a:t>
            </a:r>
            <a:r>
              <a:rPr lang="sr-Latn-CS" altLang="en-US"/>
              <a:t> </a:t>
            </a:r>
            <a:r>
              <a:rPr lang="sr-Cyrl-CS" altLang="en-US"/>
              <a:t>алфа</a:t>
            </a:r>
            <a:r>
              <a:rPr lang="sr-Latn-CS" altLang="en-US"/>
              <a:t> </a:t>
            </a:r>
            <a:r>
              <a:rPr lang="sr-Cyrl-CS" altLang="en-US"/>
              <a:t>влакна</a:t>
            </a:r>
            <a:r>
              <a:rPr lang="sr-Latn-CS" altLang="en-US"/>
              <a:t> </a:t>
            </a:r>
            <a:r>
              <a:rPr lang="sr-Cyrl-CS" altLang="en-US"/>
              <a:t>делују</a:t>
            </a:r>
            <a:r>
              <a:rPr lang="sr-Latn-CS" altLang="en-US"/>
              <a:t> </a:t>
            </a:r>
            <a:r>
              <a:rPr lang="sr-Cyrl-CS" altLang="en-US"/>
              <a:t>инхибиторно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затварају</a:t>
            </a:r>
            <a:r>
              <a:rPr lang="sr-Latn-CS" altLang="en-US"/>
              <a:t> </a:t>
            </a:r>
            <a:r>
              <a:rPr lang="sr-Cyrl-CS" altLang="en-US"/>
              <a:t>врата</a:t>
            </a:r>
            <a:endParaRPr lang="sr-Latn-CS" altLang="en-US"/>
          </a:p>
          <a:p>
            <a:pPr eaLnBrk="1" hangingPunct="1">
              <a:buFontTx/>
              <a:buChar char="-"/>
            </a:pPr>
            <a:r>
              <a:rPr lang="sr-Cyrl-CS" altLang="en-US"/>
              <a:t>танка</a:t>
            </a:r>
            <a:r>
              <a:rPr lang="sr-Latn-CS" altLang="en-US"/>
              <a:t>, </a:t>
            </a:r>
            <a:r>
              <a:rPr lang="sr-Cyrl-CS" altLang="en-US"/>
              <a:t>немијелинизована</a:t>
            </a:r>
            <a:r>
              <a:rPr lang="sr-Latn-CS" altLang="en-US"/>
              <a:t> </a:t>
            </a:r>
            <a:r>
              <a:rPr lang="sr-Cyrl-CS" altLang="en-US"/>
              <a:t>Ц</a:t>
            </a:r>
            <a:r>
              <a:rPr lang="sr-Latn-CS" altLang="en-US"/>
              <a:t> </a:t>
            </a:r>
            <a:r>
              <a:rPr lang="sr-Cyrl-CS" altLang="en-US"/>
              <a:t>отварају</a:t>
            </a:r>
            <a:r>
              <a:rPr lang="sr-Latn-CS" altLang="en-US"/>
              <a:t> </a:t>
            </a:r>
            <a:r>
              <a:rPr lang="sr-Cyrl-CS" altLang="en-US"/>
              <a:t>улаз</a:t>
            </a:r>
            <a:endParaRPr lang="sr-Latn-C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13"/>
    </mc:Choice>
    <mc:Fallback xmlns="">
      <p:transition spd="slow" advTm="28013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271A59C4-FAF8-43F3-9B5A-F72341BF3B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 dirty="0" err="1"/>
              <a:t>Патогенез</a:t>
            </a:r>
            <a:r>
              <a:rPr lang="sr-Latn-CS" altLang="en-US" dirty="0"/>
              <a:t>a Mb Sudeck</a:t>
            </a:r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4A070F12-12D6-4B02-8E0C-461B350623F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Ни</a:t>
            </a:r>
            <a:r>
              <a:rPr lang="sr-Latn-CS" altLang="en-US"/>
              <a:t> </a:t>
            </a:r>
            <a:r>
              <a:rPr lang="sr-Cyrl-CS" altLang="en-US"/>
              <a:t>један</a:t>
            </a:r>
            <a:r>
              <a:rPr lang="sr-Latn-CS" altLang="en-US"/>
              <a:t> </a:t>
            </a:r>
            <a:r>
              <a:rPr lang="sr-Cyrl-CS" altLang="en-US"/>
              <a:t>концепт</a:t>
            </a:r>
            <a:r>
              <a:rPr lang="sr-Latn-CS" altLang="en-US"/>
              <a:t> </a:t>
            </a:r>
            <a:r>
              <a:rPr lang="sr-Cyrl-CS" altLang="en-US"/>
              <a:t>за</a:t>
            </a:r>
            <a:r>
              <a:rPr lang="sr-Latn-CS" altLang="en-US"/>
              <a:t> </a:t>
            </a:r>
            <a:r>
              <a:rPr lang="sr-Cyrl-CS" altLang="en-US"/>
              <a:t>сада</a:t>
            </a:r>
            <a:r>
              <a:rPr lang="sr-Latn-CS" altLang="en-US"/>
              <a:t> </a:t>
            </a:r>
            <a:r>
              <a:rPr lang="sr-Cyrl-CS" altLang="en-US"/>
              <a:t>није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потпуности</a:t>
            </a:r>
            <a:r>
              <a:rPr lang="sr-Latn-CS" altLang="en-US"/>
              <a:t> </a:t>
            </a:r>
            <a:r>
              <a:rPr lang="sr-Cyrl-CS" altLang="en-US"/>
              <a:t>прихваћен</a:t>
            </a:r>
            <a:endParaRPr lang="sr-Latn-CS" altLang="en-US"/>
          </a:p>
          <a:p>
            <a:pPr eaLnBrk="1" hangingPunct="1"/>
            <a:r>
              <a:rPr lang="sr-Cyrl-CS" altLang="en-US"/>
              <a:t>Симпатичка</a:t>
            </a:r>
            <a:r>
              <a:rPr lang="sr-Latn-CS" altLang="en-US"/>
              <a:t> </a:t>
            </a:r>
            <a:r>
              <a:rPr lang="sr-Cyrl-CS" altLang="en-US"/>
              <a:t>рефлексна</a:t>
            </a:r>
            <a:r>
              <a:rPr lang="sr-Latn-CS" altLang="en-US"/>
              <a:t> </a:t>
            </a:r>
            <a:r>
              <a:rPr lang="sr-Cyrl-CS" altLang="en-US"/>
              <a:t>нестабилност</a:t>
            </a:r>
            <a:r>
              <a:rPr lang="sr-Latn-CS" altLang="en-US"/>
              <a:t> </a:t>
            </a:r>
            <a:r>
              <a:rPr lang="sr-Cyrl-CS" altLang="en-US"/>
              <a:t>је</a:t>
            </a:r>
            <a:r>
              <a:rPr lang="sr-Latn-CS" altLang="en-US"/>
              <a:t> </a:t>
            </a:r>
            <a:r>
              <a:rPr lang="sr-Cyrl-CS" altLang="en-US"/>
              <a:t>установљена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документована</a:t>
            </a:r>
            <a:endParaRPr lang="sr-Latn-CS" altLang="en-US"/>
          </a:p>
          <a:p>
            <a:pPr eaLnBrk="1" hangingPunct="1"/>
            <a:r>
              <a:rPr lang="sr-Cyrl-CS" altLang="en-US" u="sng"/>
              <a:t>Улога</a:t>
            </a:r>
            <a:r>
              <a:rPr lang="sr-Latn-CS" altLang="en-US" u="sng"/>
              <a:t> </a:t>
            </a:r>
            <a:r>
              <a:rPr lang="sr-Cyrl-CS" altLang="en-US" u="sng"/>
              <a:t>ЦНС</a:t>
            </a:r>
            <a:r>
              <a:rPr lang="sr-Latn-CS" altLang="en-US" u="sng"/>
              <a:t>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324"/>
    </mc:Choice>
    <mc:Fallback xmlns="">
      <p:transition spd="slow" advTm="52324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A7D8D659-F89D-4D4B-9F1E-DAC9590AAA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3000" y="214313"/>
            <a:ext cx="7772400" cy="857250"/>
          </a:xfrm>
        </p:spPr>
        <p:txBody>
          <a:bodyPr/>
          <a:lstStyle/>
          <a:p>
            <a:pPr eaLnBrk="1" hangingPunct="1"/>
            <a:r>
              <a:rPr lang="sr-Latn-CS" altLang="en-US" sz="4000"/>
              <a:t>I stadijum Mb Sudeck-st zapaljenja</a:t>
            </a:r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6E91E2E0-068D-4BA8-B4D3-3635F8D382A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42875" y="1428750"/>
            <a:ext cx="8799513" cy="4632325"/>
          </a:xfrm>
        </p:spPr>
        <p:txBody>
          <a:bodyPr/>
          <a:lstStyle/>
          <a:p>
            <a:pPr eaLnBrk="1" hangingPunct="1"/>
            <a:r>
              <a:rPr lang="sr-Cyrl-CS" altLang="en-US"/>
              <a:t>Оток</a:t>
            </a:r>
            <a:r>
              <a:rPr lang="sr-Latn-CS" altLang="en-US"/>
              <a:t>, </a:t>
            </a:r>
            <a:r>
              <a:rPr lang="sr-Cyrl-CS" altLang="en-US"/>
              <a:t>константни</a:t>
            </a:r>
            <a:r>
              <a:rPr lang="sr-Latn-CS" altLang="en-US"/>
              <a:t> </a:t>
            </a:r>
            <a:r>
              <a:rPr lang="sr-Cyrl-CS" altLang="en-US"/>
              <a:t>бол</a:t>
            </a:r>
            <a:r>
              <a:rPr lang="sr-Latn-CS" altLang="en-US"/>
              <a:t> (</a:t>
            </a:r>
            <a:r>
              <a:rPr lang="sr-Cyrl-CS" altLang="en-US"/>
              <a:t>ноћни</a:t>
            </a:r>
            <a:r>
              <a:rPr lang="sr-Latn-CS" altLang="en-US"/>
              <a:t> </a:t>
            </a:r>
            <a:r>
              <a:rPr lang="sr-Cyrl-CS" altLang="en-US"/>
              <a:t>бол</a:t>
            </a:r>
            <a:r>
              <a:rPr lang="sr-Latn-CS" altLang="en-US"/>
              <a:t>!), </a:t>
            </a:r>
            <a:r>
              <a:rPr lang="sr-Cyrl-CS" altLang="en-US"/>
              <a:t>црвенило</a:t>
            </a:r>
            <a:r>
              <a:rPr lang="sr-Latn-CS" altLang="en-US"/>
              <a:t> </a:t>
            </a:r>
            <a:r>
              <a:rPr lang="sr-Cyrl-CS" altLang="en-US"/>
              <a:t>или</a:t>
            </a:r>
            <a:r>
              <a:rPr lang="sr-Latn-CS" altLang="en-US"/>
              <a:t> </a:t>
            </a:r>
            <a:r>
              <a:rPr lang="sr-Cyrl-CS" altLang="en-US"/>
              <a:t>цијаноза</a:t>
            </a:r>
            <a:r>
              <a:rPr lang="sr-Latn-CS" altLang="en-US"/>
              <a:t>, </a:t>
            </a:r>
            <a:r>
              <a:rPr lang="sr-Cyrl-CS" altLang="en-US"/>
              <a:t>локално</a:t>
            </a:r>
            <a:r>
              <a:rPr lang="sr-Latn-CS" altLang="en-US"/>
              <a:t> </a:t>
            </a:r>
            <a:r>
              <a:rPr lang="sr-Cyrl-CS" altLang="en-US"/>
              <a:t>повишена</a:t>
            </a:r>
            <a:r>
              <a:rPr lang="sr-Latn-CS" altLang="en-US"/>
              <a:t> </a:t>
            </a:r>
            <a:r>
              <a:rPr lang="sr-Cyrl-CS" altLang="en-US"/>
              <a:t>локална</a:t>
            </a:r>
            <a:r>
              <a:rPr lang="sr-Latn-CS" altLang="en-US"/>
              <a:t> </a:t>
            </a:r>
            <a:r>
              <a:rPr lang="sr-Cyrl-CS" altLang="en-US"/>
              <a:t>температура</a:t>
            </a:r>
            <a:r>
              <a:rPr lang="sr-Latn-CS" altLang="en-US"/>
              <a:t>, </a:t>
            </a:r>
            <a:r>
              <a:rPr lang="sr-Cyrl-CS" altLang="en-US"/>
              <a:t>хипотонија</a:t>
            </a:r>
            <a:r>
              <a:rPr lang="sr-Latn-CS" altLang="en-US"/>
              <a:t> </a:t>
            </a:r>
            <a:r>
              <a:rPr lang="sr-Cyrl-CS" altLang="en-US"/>
              <a:t>мишића</a:t>
            </a:r>
            <a:r>
              <a:rPr lang="sr-Latn-CS" altLang="en-US"/>
              <a:t>,</a:t>
            </a:r>
            <a:r>
              <a:rPr lang="en-US" altLang="en-US"/>
              <a:t> </a:t>
            </a:r>
            <a:r>
              <a:rPr lang="sr-Cyrl-CS" altLang="en-US"/>
              <a:t>немогућност</a:t>
            </a:r>
            <a:r>
              <a:rPr lang="sr-Latn-CS" altLang="en-US"/>
              <a:t> </a:t>
            </a:r>
            <a:r>
              <a:rPr lang="sr-Cyrl-CS" altLang="en-US"/>
              <a:t>активних</a:t>
            </a:r>
            <a:r>
              <a:rPr lang="sr-Latn-CS" altLang="en-US"/>
              <a:t> </a:t>
            </a:r>
            <a:r>
              <a:rPr lang="sr-Cyrl-CS" altLang="en-US"/>
              <a:t>покрета</a:t>
            </a:r>
            <a:r>
              <a:rPr lang="sr-Latn-CS" altLang="en-US"/>
              <a:t>, </a:t>
            </a:r>
            <a:r>
              <a:rPr lang="sr-Cyrl-CS" altLang="en-US"/>
              <a:t>појачано</a:t>
            </a:r>
            <a:r>
              <a:rPr lang="sr-Latn-CS" altLang="en-US"/>
              <a:t> </a:t>
            </a:r>
            <a:r>
              <a:rPr lang="sr-Cyrl-CS" altLang="en-US"/>
              <a:t>знојење</a:t>
            </a:r>
            <a:r>
              <a:rPr lang="sr-Latn-CS" altLang="en-US"/>
              <a:t>, </a:t>
            </a:r>
            <a:r>
              <a:rPr lang="sr-Cyrl-CS" altLang="en-US"/>
              <a:t>маљавост</a:t>
            </a:r>
            <a:r>
              <a:rPr lang="sr-Latn-CS" altLang="en-US"/>
              <a:t>, </a:t>
            </a:r>
            <a:r>
              <a:rPr lang="sr-Cyrl-CS" altLang="en-US"/>
              <a:t>промене</a:t>
            </a:r>
            <a:r>
              <a:rPr lang="sr-Latn-CS" altLang="en-US"/>
              <a:t> </a:t>
            </a:r>
            <a:r>
              <a:rPr lang="sr-Cyrl-CS" altLang="en-US"/>
              <a:t>ноктију</a:t>
            </a:r>
            <a:r>
              <a:rPr lang="sr-Latn-CS" altLang="en-US"/>
              <a:t>, </a:t>
            </a:r>
            <a:r>
              <a:rPr lang="sr-Cyrl-CS" altLang="en-US"/>
              <a:t>буле</a:t>
            </a:r>
            <a:r>
              <a:rPr lang="sr-Latn-CS" altLang="en-US"/>
              <a:t>..</a:t>
            </a:r>
          </a:p>
          <a:p>
            <a:pPr eaLnBrk="1" hangingPunct="1"/>
            <a:r>
              <a:rPr lang="sr-Cyrl-CS" altLang="en-US"/>
              <a:t>Симптоми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знаци</a:t>
            </a:r>
            <a:r>
              <a:rPr lang="sr-Latn-CS" altLang="en-US"/>
              <a:t> </a:t>
            </a:r>
            <a:r>
              <a:rPr lang="sr-Cyrl-CS" altLang="en-US"/>
              <a:t>УДАЉЕНО</a:t>
            </a:r>
            <a:r>
              <a:rPr lang="sr-Latn-CS" altLang="en-US"/>
              <a:t> </a:t>
            </a:r>
            <a:r>
              <a:rPr lang="sr-Cyrl-CS" altLang="en-US"/>
              <a:t>од</a:t>
            </a:r>
            <a:r>
              <a:rPr lang="sr-Latn-CS" altLang="en-US"/>
              <a:t> </a:t>
            </a:r>
            <a:r>
              <a:rPr lang="sr-Cyrl-CS" altLang="en-US"/>
              <a:t>места</a:t>
            </a:r>
            <a:r>
              <a:rPr lang="sr-Latn-CS" altLang="en-US"/>
              <a:t> </a:t>
            </a:r>
            <a:r>
              <a:rPr lang="sr-Cyrl-CS" altLang="en-US"/>
              <a:t>повреде</a:t>
            </a:r>
            <a:endParaRPr lang="sr-Latn-CS" altLang="en-US"/>
          </a:p>
          <a:p>
            <a:pPr eaLnBrk="1" hangingPunct="1"/>
            <a:r>
              <a:rPr lang="sr-Cyrl-CS" altLang="en-US"/>
              <a:t>Ртг</a:t>
            </a:r>
            <a:r>
              <a:rPr lang="sr-Latn-CS" altLang="en-US"/>
              <a:t>: </a:t>
            </a:r>
            <a:r>
              <a:rPr lang="sr-Cyrl-CS" altLang="en-US"/>
              <a:t>одсуство</a:t>
            </a:r>
            <a:r>
              <a:rPr lang="sr-Latn-CS" altLang="en-US"/>
              <a:t> </a:t>
            </a:r>
            <a:r>
              <a:rPr lang="sr-Cyrl-CS" altLang="en-US"/>
              <a:t>мрљасте</a:t>
            </a:r>
            <a:r>
              <a:rPr lang="sr-Latn-CS" altLang="en-US"/>
              <a:t> </a:t>
            </a:r>
            <a:r>
              <a:rPr lang="sr-Cyrl-CS" altLang="en-US"/>
              <a:t>атрофије</a:t>
            </a:r>
            <a:r>
              <a:rPr lang="sr-Latn-CS" altLang="en-US"/>
              <a:t>!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en-US"/>
              <a:t>Потребна</a:t>
            </a:r>
            <a:r>
              <a:rPr lang="sr-Latn-CS" altLang="en-US"/>
              <a:t> </a:t>
            </a:r>
            <a:r>
              <a:rPr lang="sr-Cyrl-CS" altLang="en-US"/>
              <a:t>декалцификација</a:t>
            </a:r>
            <a:r>
              <a:rPr lang="sr-Latn-CS" altLang="en-US"/>
              <a:t> </a:t>
            </a:r>
            <a:r>
              <a:rPr lang="sr-Latn-CS" altLang="en-US">
                <a:solidFill>
                  <a:srgbClr val="FF0000"/>
                </a:solidFill>
              </a:rPr>
              <a:t>25-35% (3-4 </a:t>
            </a:r>
            <a:r>
              <a:rPr lang="sr-Cyrl-CS" altLang="en-US">
                <a:solidFill>
                  <a:srgbClr val="FF0000"/>
                </a:solidFill>
              </a:rPr>
              <a:t>недеље</a:t>
            </a:r>
            <a:r>
              <a:rPr lang="sr-Latn-CS" altLang="en-US"/>
              <a:t>) </a:t>
            </a:r>
            <a:r>
              <a:rPr lang="sr-Cyrl-CS" altLang="en-US"/>
              <a:t>да</a:t>
            </a:r>
            <a:r>
              <a:rPr lang="sr-Latn-CS" altLang="en-US"/>
              <a:t> </a:t>
            </a:r>
            <a:r>
              <a:rPr lang="sr-Cyrl-CS" altLang="en-US"/>
              <a:t>би</a:t>
            </a:r>
            <a:r>
              <a:rPr lang="sr-Latn-CS" altLang="en-US"/>
              <a:t> </a:t>
            </a:r>
            <a:r>
              <a:rPr lang="sr-Cyrl-CS" altLang="en-US"/>
              <a:t>се</a:t>
            </a:r>
            <a:r>
              <a:rPr lang="sr-Latn-CS" altLang="en-US"/>
              <a:t> </a:t>
            </a:r>
            <a:r>
              <a:rPr lang="sr-Cyrl-CS" altLang="en-US"/>
              <a:t>уочила</a:t>
            </a:r>
            <a:r>
              <a:rPr lang="sr-Latn-CS" altLang="en-US"/>
              <a:t> </a:t>
            </a:r>
            <a:r>
              <a:rPr lang="sr-Cyrl-CS" altLang="en-US"/>
              <a:t>на</a:t>
            </a:r>
            <a:r>
              <a:rPr lang="sr-Latn-CS" altLang="en-US"/>
              <a:t> </a:t>
            </a:r>
            <a:r>
              <a:rPr lang="sr-Cyrl-CS" altLang="en-US"/>
              <a:t>снимку</a:t>
            </a:r>
            <a:r>
              <a:rPr lang="sr-Latn-CS" altLang="en-US"/>
              <a:t>! </a:t>
            </a:r>
            <a:r>
              <a:rPr lang="sr-Cyrl-CS" altLang="en-US"/>
              <a:t>Заостаје</a:t>
            </a:r>
            <a:r>
              <a:rPr lang="sr-Latn-CS" altLang="en-US"/>
              <a:t> 1-2 </a:t>
            </a:r>
            <a:r>
              <a:rPr lang="sr-Cyrl-CS" altLang="en-US"/>
              <a:t>године</a:t>
            </a:r>
            <a:r>
              <a:rPr lang="sr-Latn-CS" altLang="en-US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3462"/>
    </mc:Choice>
    <mc:Fallback xmlns="">
      <p:transition spd="slow" advTm="173462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zarastanje">
            <a:extLst>
              <a:ext uri="{FF2B5EF4-FFF2-40B4-BE49-F238E27FC236}">
                <a16:creationId xmlns:a16="http://schemas.microsoft.com/office/drawing/2014/main" id="{232F69C9-15EB-438B-B909-3D5F95BD87BD}"/>
              </a:ext>
            </a:extLst>
          </p:cNvPr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773238"/>
            <a:ext cx="8229600" cy="4138612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850"/>
    </mc:Choice>
    <mc:Fallback xmlns="">
      <p:transition spd="slow" advTm="1285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95E2E27D-C859-47B5-9195-0B48AC83AA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2875" y="609600"/>
            <a:ext cx="8772525" cy="819150"/>
          </a:xfrm>
        </p:spPr>
        <p:txBody>
          <a:bodyPr/>
          <a:lstStyle/>
          <a:p>
            <a:pPr eaLnBrk="1" hangingPunct="1"/>
            <a:r>
              <a:rPr lang="sr-Latn-CS" altLang="en-US" sz="4000"/>
              <a:t>II st Mb Sudeck-st distrofije/kontraktura</a:t>
            </a:r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8DBB616A-0C0B-4814-94B4-241A57F6688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Обично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2.</a:t>
            </a:r>
            <a:r>
              <a:rPr lang="sr-Latn-CS" altLang="en-US"/>
              <a:t> </a:t>
            </a:r>
            <a:r>
              <a:rPr lang="sr-Cyrl-CS" altLang="en-US"/>
              <a:t>месецу</a:t>
            </a:r>
            <a:r>
              <a:rPr lang="sr-Latn-CS" altLang="en-US"/>
              <a:t> </a:t>
            </a:r>
            <a:r>
              <a:rPr lang="sr-Cyrl-CS" altLang="en-US"/>
              <a:t>од</a:t>
            </a:r>
            <a:r>
              <a:rPr lang="sr-Latn-CS" altLang="en-US"/>
              <a:t> </a:t>
            </a:r>
            <a:r>
              <a:rPr lang="sr-Cyrl-CS" altLang="en-US"/>
              <a:t>ноксе</a:t>
            </a:r>
            <a:r>
              <a:rPr lang="sr-Latn-CS" altLang="en-US"/>
              <a:t> (6-12 </a:t>
            </a:r>
            <a:r>
              <a:rPr lang="sr-Cyrl-CS" altLang="en-US"/>
              <a:t>недеља</a:t>
            </a:r>
            <a:r>
              <a:rPr lang="sr-Latn-CS" altLang="en-US"/>
              <a:t> </a:t>
            </a:r>
          </a:p>
          <a:p>
            <a:pPr eaLnBrk="1" hangingPunct="1"/>
            <a:r>
              <a:rPr lang="sr-Cyrl-CS" altLang="en-US"/>
              <a:t>Бол</a:t>
            </a:r>
            <a:r>
              <a:rPr lang="sr-Latn-CS" altLang="en-US"/>
              <a:t> </a:t>
            </a:r>
            <a:r>
              <a:rPr lang="sr-Cyrl-CS" altLang="en-US"/>
              <a:t>при</a:t>
            </a:r>
            <a:r>
              <a:rPr lang="sr-Latn-CS" altLang="en-US"/>
              <a:t> </a:t>
            </a:r>
            <a:r>
              <a:rPr lang="sr-Cyrl-CS" altLang="en-US"/>
              <a:t>покретима</a:t>
            </a:r>
            <a:r>
              <a:rPr lang="sr-Latn-CS" altLang="en-US"/>
              <a:t>, </a:t>
            </a:r>
            <a:r>
              <a:rPr lang="sr-Cyrl-CS" altLang="en-US"/>
              <a:t>израженији</a:t>
            </a:r>
            <a:r>
              <a:rPr lang="sr-Latn-CS" altLang="en-US"/>
              <a:t> </a:t>
            </a:r>
            <a:r>
              <a:rPr lang="sr-Cyrl-CS" altLang="en-US"/>
              <a:t>оток</a:t>
            </a:r>
            <a:r>
              <a:rPr lang="sr-Latn-CS" altLang="en-US"/>
              <a:t>, </a:t>
            </a:r>
            <a:r>
              <a:rPr lang="sr-Cyrl-CS" altLang="en-US"/>
              <a:t>промена</a:t>
            </a:r>
            <a:r>
              <a:rPr lang="sr-Latn-CS" altLang="en-US"/>
              <a:t> </a:t>
            </a:r>
            <a:r>
              <a:rPr lang="sr-Cyrl-CS" altLang="en-US"/>
              <a:t>изгледа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боје</a:t>
            </a:r>
            <a:r>
              <a:rPr lang="sr-Latn-CS" altLang="en-US"/>
              <a:t> </a:t>
            </a:r>
            <a:r>
              <a:rPr lang="sr-Cyrl-CS" altLang="en-US"/>
              <a:t>коже</a:t>
            </a:r>
            <a:r>
              <a:rPr lang="sr-Latn-CS" altLang="en-US"/>
              <a:t> (</a:t>
            </a:r>
            <a:r>
              <a:rPr lang="sr-Cyrl-CS" altLang="en-US"/>
              <a:t>цијаноза</a:t>
            </a:r>
            <a:r>
              <a:rPr lang="sr-Latn-CS" altLang="en-US"/>
              <a:t>), </a:t>
            </a:r>
            <a:r>
              <a:rPr lang="sr-Cyrl-CS" altLang="en-US"/>
              <a:t>хладан</a:t>
            </a:r>
            <a:r>
              <a:rPr lang="sr-Latn-CS" altLang="en-US"/>
              <a:t> </a:t>
            </a:r>
            <a:r>
              <a:rPr lang="sr-Cyrl-CS" altLang="en-US"/>
              <a:t>екстремитет</a:t>
            </a:r>
            <a:r>
              <a:rPr lang="sr-Latn-CS" altLang="en-US"/>
              <a:t>, </a:t>
            </a:r>
            <a:r>
              <a:rPr lang="sr-Cyrl-CS" altLang="en-US"/>
              <a:t>знојав</a:t>
            </a:r>
            <a:r>
              <a:rPr lang="sr-Latn-CS" altLang="en-US"/>
              <a:t>, </a:t>
            </a:r>
            <a:r>
              <a:rPr lang="sr-Cyrl-CS" altLang="en-US"/>
              <a:t>промењен</a:t>
            </a:r>
            <a:r>
              <a:rPr lang="sr-Latn-CS" altLang="en-US"/>
              <a:t> </a:t>
            </a:r>
            <a:r>
              <a:rPr lang="sr-Cyrl-CS" altLang="en-US"/>
              <a:t>раст</a:t>
            </a:r>
            <a:r>
              <a:rPr lang="sr-Latn-CS" altLang="en-US"/>
              <a:t> </a:t>
            </a:r>
            <a:r>
              <a:rPr lang="sr-Cyrl-CS" altLang="en-US"/>
              <a:t>длака</a:t>
            </a:r>
            <a:r>
              <a:rPr lang="sr-Latn-CS" altLang="en-US"/>
              <a:t>, </a:t>
            </a:r>
            <a:r>
              <a:rPr lang="sr-Cyrl-CS" altLang="en-US"/>
              <a:t>успорен</a:t>
            </a:r>
            <a:r>
              <a:rPr lang="sr-Latn-CS" altLang="en-US"/>
              <a:t> </a:t>
            </a:r>
            <a:r>
              <a:rPr lang="sr-Cyrl-CS" altLang="en-US"/>
              <a:t>раст</a:t>
            </a:r>
            <a:r>
              <a:rPr lang="sr-Latn-CS" altLang="en-US"/>
              <a:t> </a:t>
            </a:r>
            <a:r>
              <a:rPr lang="sr-Cyrl-CS" altLang="en-US"/>
              <a:t>ноктију</a:t>
            </a:r>
            <a:endParaRPr lang="sr-Latn-CS" altLang="en-US"/>
          </a:p>
          <a:p>
            <a:pPr eaLnBrk="1" hangingPunct="1"/>
            <a:r>
              <a:rPr lang="sr-Cyrl-CS" altLang="en-US"/>
              <a:t>Мишићна</a:t>
            </a:r>
            <a:r>
              <a:rPr lang="sr-Latn-CS" altLang="en-US"/>
              <a:t> </a:t>
            </a:r>
            <a:r>
              <a:rPr lang="sr-Cyrl-CS" altLang="en-US"/>
              <a:t>слабост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контрактуре</a:t>
            </a:r>
            <a:endParaRPr lang="sr-Latn-CS" altLang="en-US"/>
          </a:p>
          <a:p>
            <a:pPr eaLnBrk="1" hangingPunct="1"/>
            <a:r>
              <a:rPr lang="sr-Cyrl-CS" altLang="en-US"/>
              <a:t>Ртг</a:t>
            </a:r>
            <a:r>
              <a:rPr lang="sr-Latn-CS" altLang="en-US"/>
              <a:t> </a:t>
            </a:r>
            <a:r>
              <a:rPr lang="sr-Cyrl-CS" altLang="en-US"/>
              <a:t>мрљаста</a:t>
            </a:r>
            <a:r>
              <a:rPr lang="sr-Latn-CS" altLang="en-US"/>
              <a:t> </a:t>
            </a:r>
            <a:r>
              <a:rPr lang="sr-Cyrl-CS" altLang="en-US"/>
              <a:t>атрофија</a:t>
            </a:r>
            <a:r>
              <a:rPr lang="sr-Latn-CS" altLang="en-US"/>
              <a:t> </a:t>
            </a:r>
            <a:r>
              <a:rPr lang="sr-Cyrl-CS" altLang="en-US"/>
              <a:t>костију</a:t>
            </a:r>
            <a:endParaRPr lang="sr-Latn-C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050"/>
    </mc:Choice>
    <mc:Fallback xmlns="">
      <p:transition spd="slow" advTm="7905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A97904B0-EDBF-4795-9936-9A84FD56B1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en-US" sz="4000" dirty="0"/>
              <a:t>III </a:t>
            </a:r>
            <a:r>
              <a:rPr lang="sr-Cyrl-RS" altLang="en-US" sz="4000" dirty="0" err="1"/>
              <a:t>ст</a:t>
            </a:r>
            <a:r>
              <a:rPr lang="sr-Latn-CS" altLang="en-US" sz="4000" dirty="0"/>
              <a:t> Mb Sudeck-</a:t>
            </a:r>
            <a:r>
              <a:rPr lang="sr-Cyrl-RS" altLang="en-US" sz="4000" dirty="0"/>
              <a:t>инвалидитета</a:t>
            </a:r>
            <a:endParaRPr lang="sr-Latn-CS" altLang="en-US" sz="4000" dirty="0"/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CF613155-9F26-40A0-891A-21268CAAA38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Болови</a:t>
            </a:r>
            <a:r>
              <a:rPr lang="sr-Latn-CS" altLang="en-US"/>
              <a:t> </a:t>
            </a:r>
            <a:r>
              <a:rPr lang="sr-Cyrl-CS" altLang="en-US"/>
              <a:t>престају</a:t>
            </a:r>
            <a:endParaRPr lang="sr-Latn-CS" altLang="en-US"/>
          </a:p>
          <a:p>
            <a:pPr eaLnBrk="1" hangingPunct="1"/>
            <a:r>
              <a:rPr lang="sr-Cyrl-CS" altLang="en-US"/>
              <a:t>Кожа</a:t>
            </a:r>
            <a:r>
              <a:rPr lang="sr-Latn-CS" altLang="en-US"/>
              <a:t> </a:t>
            </a:r>
            <a:r>
              <a:rPr lang="sr-Cyrl-CS" altLang="en-US"/>
              <a:t>је</a:t>
            </a:r>
            <a:r>
              <a:rPr lang="sr-Latn-CS" altLang="en-US"/>
              <a:t> </a:t>
            </a:r>
            <a:r>
              <a:rPr lang="sr-Cyrl-CS" altLang="en-US"/>
              <a:t>бледа</a:t>
            </a:r>
            <a:r>
              <a:rPr lang="sr-Latn-CS" altLang="en-US"/>
              <a:t>, </a:t>
            </a:r>
            <a:r>
              <a:rPr lang="sr-Cyrl-CS" altLang="en-US"/>
              <a:t>хладна</a:t>
            </a:r>
            <a:r>
              <a:rPr lang="sr-Latn-CS" altLang="en-US"/>
              <a:t>, </a:t>
            </a:r>
            <a:r>
              <a:rPr lang="sr-Cyrl-CS" altLang="en-US"/>
              <a:t>истањена</a:t>
            </a:r>
            <a:endParaRPr lang="sr-Latn-CS" altLang="en-US"/>
          </a:p>
          <a:p>
            <a:pPr eaLnBrk="1" hangingPunct="1"/>
            <a:r>
              <a:rPr lang="sr-Cyrl-CS" altLang="en-US"/>
              <a:t>Поткожно</a:t>
            </a:r>
            <a:r>
              <a:rPr lang="sr-Latn-CS" altLang="en-US"/>
              <a:t> </a:t>
            </a:r>
            <a:r>
              <a:rPr lang="sr-Cyrl-CS" altLang="en-US"/>
              <a:t>масно</a:t>
            </a:r>
            <a:r>
              <a:rPr lang="sr-Latn-CS" altLang="en-US"/>
              <a:t> </a:t>
            </a:r>
            <a:r>
              <a:rPr lang="sr-Cyrl-CS" altLang="en-US"/>
              <a:t>ткиво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мишићи</a:t>
            </a:r>
            <a:r>
              <a:rPr lang="sr-Latn-CS" altLang="en-US"/>
              <a:t> </a:t>
            </a:r>
            <a:r>
              <a:rPr lang="sr-Cyrl-CS" altLang="en-US"/>
              <a:t>су</a:t>
            </a:r>
            <a:r>
              <a:rPr lang="sr-Latn-CS" altLang="en-US"/>
              <a:t> </a:t>
            </a:r>
            <a:r>
              <a:rPr lang="sr-Cyrl-CS" altLang="en-US"/>
              <a:t>истањени</a:t>
            </a:r>
            <a:endParaRPr lang="sr-Latn-CS" altLang="en-US"/>
          </a:p>
          <a:p>
            <a:pPr eaLnBrk="1" hangingPunct="1"/>
            <a:r>
              <a:rPr lang="sr-Cyrl-CS" altLang="en-US"/>
              <a:t>Зглобови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контрактурама</a:t>
            </a:r>
            <a:endParaRPr lang="sr-Latn-CS" altLang="en-US"/>
          </a:p>
          <a:p>
            <a:pPr eaLnBrk="1" hangingPunct="1"/>
            <a:r>
              <a:rPr lang="sr-Cyrl-CS" altLang="en-US"/>
              <a:t>Атрофија</a:t>
            </a:r>
            <a:r>
              <a:rPr lang="sr-Latn-CS" altLang="en-US"/>
              <a:t> </a:t>
            </a:r>
            <a:r>
              <a:rPr lang="sr-Cyrl-CS" altLang="en-US"/>
              <a:t>кости</a:t>
            </a:r>
            <a:endParaRPr lang="sr-Latn-CS" altLang="en-US"/>
          </a:p>
          <a:p>
            <a:pPr eaLnBrk="1" hangingPunct="1"/>
            <a:r>
              <a:rPr lang="sr-Cyrl-CS" altLang="en-US"/>
              <a:t>Екстремитет</a:t>
            </a:r>
            <a:r>
              <a:rPr lang="sr-Latn-CS" altLang="en-US"/>
              <a:t> </a:t>
            </a:r>
            <a:r>
              <a:rPr lang="sr-Cyrl-CS" altLang="en-US"/>
              <a:t>је</a:t>
            </a:r>
            <a:r>
              <a:rPr lang="sr-Latn-CS" altLang="en-US"/>
              <a:t> </a:t>
            </a:r>
            <a:r>
              <a:rPr lang="sr-Cyrl-CS" altLang="en-US"/>
              <a:t>афункционалан</a:t>
            </a:r>
            <a:endParaRPr lang="sr-Latn-CS" altLang="en-US"/>
          </a:p>
          <a:p>
            <a:pPr eaLnBrk="1" hangingPunct="1"/>
            <a:r>
              <a:rPr lang="sr-Cyrl-CS" altLang="en-US"/>
              <a:t>Промене</a:t>
            </a:r>
            <a:r>
              <a:rPr lang="sr-Latn-CS" altLang="en-US"/>
              <a:t> </a:t>
            </a:r>
            <a:r>
              <a:rPr lang="sr-Cyrl-CS" altLang="en-US"/>
              <a:t>су</a:t>
            </a:r>
            <a:r>
              <a:rPr lang="sr-Latn-CS" altLang="en-US"/>
              <a:t> </a:t>
            </a:r>
            <a:r>
              <a:rPr lang="sr-Cyrl-CS" altLang="en-US">
                <a:solidFill>
                  <a:srgbClr val="FF0000"/>
                </a:solidFill>
              </a:rPr>
              <a:t>иреверзибилне</a:t>
            </a:r>
            <a:endParaRPr lang="sr-Latn-CS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702"/>
    </mc:Choice>
    <mc:Fallback xmlns="">
      <p:transition spd="slow" advTm="33702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C61827A6-FF56-4060-B64F-4B37100CA1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Дијагностика</a:t>
            </a:r>
            <a:r>
              <a:rPr lang="sr-Latn-CS" altLang="en-US"/>
              <a:t> </a:t>
            </a:r>
            <a:r>
              <a:rPr lang="sr-Cyrl-CS" altLang="en-US"/>
              <a:t>Мб</a:t>
            </a:r>
            <a:r>
              <a:rPr lang="sr-Latn-CS" altLang="en-US"/>
              <a:t> Sudeck</a:t>
            </a: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128A5CD9-40C2-4AF4-BDE9-7A5EB5CC1DD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 sz="2800"/>
              <a:t>Анамнеза</a:t>
            </a:r>
            <a:endParaRPr lang="sr-Latn-CS" altLang="en-US" sz="2800"/>
          </a:p>
          <a:p>
            <a:pPr eaLnBrk="1" hangingPunct="1"/>
            <a:r>
              <a:rPr lang="sr-Cyrl-CS" altLang="en-US" sz="2800"/>
              <a:t>Клинички</a:t>
            </a:r>
            <a:r>
              <a:rPr lang="sr-Latn-CS" altLang="en-US" sz="2800"/>
              <a:t> </a:t>
            </a:r>
            <a:r>
              <a:rPr lang="sr-Cyrl-CS" altLang="en-US" sz="2800"/>
              <a:t>преглед</a:t>
            </a:r>
            <a:endParaRPr lang="sr-Latn-CS" altLang="en-US" sz="2800"/>
          </a:p>
          <a:p>
            <a:pPr eaLnBrk="1" hangingPunct="1"/>
            <a:r>
              <a:rPr lang="sr-Cyrl-CS" altLang="en-US" sz="2800"/>
              <a:t>апарати</a:t>
            </a:r>
            <a:r>
              <a:rPr lang="sr-Latn-CS" altLang="en-US" sz="2800"/>
              <a:t>:</a:t>
            </a:r>
            <a:r>
              <a:rPr lang="sr-Cyrl-CS" altLang="en-US" sz="2800"/>
              <a:t>кожна</a:t>
            </a:r>
            <a:r>
              <a:rPr lang="sr-Latn-CS" altLang="en-US" sz="2800"/>
              <a:t> </a:t>
            </a:r>
            <a:r>
              <a:rPr lang="sr-Cyrl-CS" altLang="en-US" sz="2800"/>
              <a:t>термометрија</a:t>
            </a:r>
            <a:endParaRPr lang="sr-Latn-CS" altLang="en-US" sz="280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800"/>
              <a:t>               </a:t>
            </a:r>
            <a:r>
              <a:rPr lang="sr-Cyrl-CS" altLang="en-US" sz="2800"/>
              <a:t>електродермомертија</a:t>
            </a:r>
            <a:r>
              <a:rPr lang="sr-Latn-CS" altLang="en-US" sz="2800"/>
              <a:t> (</a:t>
            </a:r>
            <a:r>
              <a:rPr lang="sr-Cyrl-CS" altLang="en-US" sz="2800"/>
              <a:t>отпор</a:t>
            </a:r>
            <a:r>
              <a:rPr lang="sr-Latn-CS" altLang="en-US" sz="2800"/>
              <a:t> </a:t>
            </a:r>
            <a:r>
              <a:rPr lang="sr-Cyrl-CS" altLang="en-US" sz="2800"/>
              <a:t>влажне</a:t>
            </a:r>
            <a:r>
              <a:rPr lang="sr-Latn-CS" altLang="en-US" sz="2800"/>
              <a:t> 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800"/>
              <a:t>               </a:t>
            </a:r>
            <a:r>
              <a:rPr lang="sr-Cyrl-CS" altLang="en-US" sz="2800"/>
              <a:t>капилароскопија</a:t>
            </a:r>
            <a:r>
              <a:rPr lang="sr-Latn-CS" altLang="en-US" sz="2800"/>
              <a:t> (</a:t>
            </a:r>
            <a:r>
              <a:rPr lang="sr-Cyrl-CS" altLang="en-US" sz="2800"/>
              <a:t>број</a:t>
            </a:r>
            <a:r>
              <a:rPr lang="sr-Latn-CS" altLang="en-US" sz="2800"/>
              <a:t>, </a:t>
            </a:r>
            <a:r>
              <a:rPr lang="sr-Cyrl-CS" altLang="en-US" sz="2800"/>
              <a:t>облик</a:t>
            </a:r>
            <a:r>
              <a:rPr lang="sr-Latn-CS" altLang="en-US" sz="2800"/>
              <a:t>, </a:t>
            </a:r>
            <a:r>
              <a:rPr lang="sr-Cyrl-CS" altLang="en-US" sz="2800"/>
              <a:t>прокрвљеност</a:t>
            </a:r>
            <a:r>
              <a:rPr lang="sr-Latn-CS" altLang="en-US" sz="2800"/>
              <a:t>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2800"/>
              <a:t>               </a:t>
            </a:r>
            <a:r>
              <a:rPr lang="sr-Cyrl-CS" altLang="en-US" sz="2800"/>
              <a:t>УЗ</a:t>
            </a:r>
            <a:r>
              <a:rPr lang="sr-Latn-CS" altLang="en-US" sz="2800"/>
              <a:t>, </a:t>
            </a:r>
            <a:r>
              <a:rPr lang="sr-Cyrl-CS" altLang="en-US" sz="2800"/>
              <a:t>биодоза</a:t>
            </a:r>
            <a:r>
              <a:rPr lang="sr-Latn-CS" altLang="en-US" sz="2800"/>
              <a:t>, </a:t>
            </a:r>
            <a:r>
              <a:rPr lang="sr-Cyrl-CS" altLang="en-US" sz="2800"/>
              <a:t>нинхидрински</a:t>
            </a:r>
            <a:r>
              <a:rPr lang="sr-Latn-CS" altLang="en-US" sz="2800"/>
              <a:t> </a:t>
            </a:r>
            <a:r>
              <a:rPr lang="sr-Cyrl-CS" altLang="en-US" sz="2800"/>
              <a:t>тест</a:t>
            </a:r>
            <a:r>
              <a:rPr lang="sr-Latn-CS" altLang="en-US" sz="2800"/>
              <a:t>, </a:t>
            </a:r>
            <a:r>
              <a:rPr lang="sr-Cyrl-CS" altLang="en-US" sz="2800"/>
              <a:t>тест</a:t>
            </a:r>
            <a:r>
              <a:rPr lang="sr-Latn-CS" altLang="en-US" sz="2800"/>
              <a:t> </a:t>
            </a:r>
            <a:r>
              <a:rPr lang="sr-Cyrl-CS" altLang="en-US" sz="2800"/>
              <a:t>толеранције</a:t>
            </a:r>
            <a:r>
              <a:rPr lang="sr-Latn-CS" altLang="en-US" sz="2800"/>
              <a:t> </a:t>
            </a:r>
            <a:r>
              <a:rPr lang="sr-Cyrl-CS" altLang="en-US" sz="2800"/>
              <a:t>на</a:t>
            </a:r>
            <a:r>
              <a:rPr lang="sr-Latn-CS" altLang="en-US" sz="2800"/>
              <a:t> </a:t>
            </a:r>
            <a:r>
              <a:rPr lang="sr-Cyrl-CS" altLang="en-US" sz="2800"/>
              <a:t>топлоту</a:t>
            </a:r>
            <a:r>
              <a:rPr lang="sr-Latn-CS" altLang="en-US" sz="2800"/>
              <a:t>, </a:t>
            </a:r>
            <a:r>
              <a:rPr lang="sr-Cyrl-CS" altLang="en-US" sz="2800"/>
              <a:t>електрокожне</a:t>
            </a:r>
            <a:r>
              <a:rPr lang="sr-Latn-CS" altLang="en-US" sz="2800"/>
              <a:t> </a:t>
            </a:r>
            <a:r>
              <a:rPr lang="sr-Cyrl-CS" altLang="en-US" sz="2800"/>
              <a:t>пробе</a:t>
            </a:r>
            <a:r>
              <a:rPr lang="sr-Latn-CS" altLang="en-US" sz="2800"/>
              <a:t>...</a:t>
            </a:r>
          </a:p>
          <a:p>
            <a:pPr eaLnBrk="1" hangingPunct="1"/>
            <a:r>
              <a:rPr lang="sr-Cyrl-CS" altLang="en-US" sz="2800"/>
              <a:t>Ртг</a:t>
            </a:r>
            <a:r>
              <a:rPr lang="sr-Latn-CS" altLang="en-US" sz="2800"/>
              <a:t>: </a:t>
            </a:r>
            <a:r>
              <a:rPr lang="sr-Cyrl-CS" altLang="en-US" sz="2800"/>
              <a:t>мрљаста</a:t>
            </a:r>
            <a:r>
              <a:rPr lang="sr-Latn-CS" altLang="en-US" sz="2800"/>
              <a:t> </a:t>
            </a:r>
            <a:r>
              <a:rPr lang="sr-Cyrl-CS" altLang="en-US" sz="2800"/>
              <a:t>атрофија</a:t>
            </a:r>
            <a:r>
              <a:rPr lang="sr-Latn-CS" altLang="en-US" sz="2800"/>
              <a:t> </a:t>
            </a:r>
            <a:r>
              <a:rPr lang="sr-Cyrl-CS" altLang="en-US" sz="2800"/>
              <a:t>костију</a:t>
            </a:r>
            <a:endParaRPr lang="sr-Latn-CS" altLang="en-US"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381"/>
    </mc:Choice>
    <mc:Fallback xmlns="">
      <p:transition spd="slow" advTm="75381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870E5E08-3758-4252-9553-6486634115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Медикаментно</a:t>
            </a:r>
            <a:r>
              <a:rPr lang="sr-Latn-CS" altLang="en-US" sz="4000"/>
              <a:t> </a:t>
            </a:r>
            <a:r>
              <a:rPr lang="sr-Cyrl-CS" altLang="en-US" sz="4000"/>
              <a:t>лечење</a:t>
            </a:r>
            <a:r>
              <a:rPr lang="sr-Latn-CS" altLang="en-US" sz="4000"/>
              <a:t> </a:t>
            </a:r>
            <a:r>
              <a:rPr lang="sr-Cyrl-CS" altLang="en-US" sz="4000"/>
              <a:t>М</a:t>
            </a:r>
            <a:r>
              <a:rPr lang="en-US" altLang="en-US" sz="4000"/>
              <a:t>b Sudeck</a:t>
            </a:r>
            <a:endParaRPr lang="sr-Latn-CS" altLang="en-US" sz="4000"/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BD37437F-D7DE-47D3-84EF-44132A0647B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92 групе лекова: аналгетици, НСАИЛ, седативи, симпатикомиметици, антихистаминици, корикостероиди, препарати калцијума...</a:t>
            </a:r>
          </a:p>
          <a:p>
            <a:pPr eaLnBrk="1" hangingPunct="1"/>
            <a:r>
              <a:rPr lang="sr-Cyrl-CS" altLang="en-US"/>
              <a:t>Каузално лечење не постоји!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124"/>
    </mc:Choice>
    <mc:Fallback xmlns="">
      <p:transition spd="slow" advTm="31124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3341DFC3-B077-4AF8-AC38-25667EB2B4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Физикално</a:t>
            </a:r>
            <a:r>
              <a:rPr lang="sr-Latn-CS" altLang="en-US"/>
              <a:t> </a:t>
            </a:r>
            <a:r>
              <a:rPr lang="sr-Cyrl-CS" altLang="en-US"/>
              <a:t>лечење</a:t>
            </a:r>
            <a:r>
              <a:rPr lang="sr-Latn-CS" altLang="en-US"/>
              <a:t> I </a:t>
            </a:r>
            <a:r>
              <a:rPr lang="sr-Cyrl-CS" altLang="en-US"/>
              <a:t>стадијума</a:t>
            </a:r>
            <a:endParaRPr lang="sr-Latn-CS" altLang="en-US"/>
          </a:p>
        </p:txBody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B4B77EF5-FC5D-406A-B242-E7B507618B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altLang="en-US" sz="2400" dirty="0"/>
              <a:t>IFS 100 Hz, 1-100 Hz, 60-100 Hz</a:t>
            </a:r>
          </a:p>
          <a:p>
            <a:pPr eaLnBrk="1" hangingPunct="1">
              <a:lnSpc>
                <a:spcPct val="80000"/>
              </a:lnSpc>
            </a:pPr>
            <a:r>
              <a:rPr lang="sr-Latn-CS" altLang="en-US" sz="2400" dirty="0"/>
              <a:t>SG, EF novocaina, EF korikosteroida, EF Thiomucase</a:t>
            </a:r>
          </a:p>
          <a:p>
            <a:pPr eaLnBrk="1" hangingPunct="1">
              <a:lnSpc>
                <a:spcPct val="80000"/>
              </a:lnSpc>
            </a:pPr>
            <a:r>
              <a:rPr lang="sr-Latn-CS" altLang="en-US" sz="2400" dirty="0"/>
              <a:t>DDS-lokalno ili na gl stelatum</a:t>
            </a:r>
          </a:p>
          <a:p>
            <a:pPr eaLnBrk="1" hangingPunct="1">
              <a:lnSpc>
                <a:spcPct val="80000"/>
              </a:lnSpc>
            </a:pPr>
            <a:r>
              <a:rPr lang="sr-Latn-CS" altLang="en-US" sz="2400" dirty="0"/>
              <a:t>TENS</a:t>
            </a:r>
          </a:p>
          <a:p>
            <a:pPr eaLnBrk="1" hangingPunct="1">
              <a:lnSpc>
                <a:spcPct val="80000"/>
              </a:lnSpc>
            </a:pPr>
            <a:r>
              <a:rPr lang="sr-Latn-CS" altLang="en-US" sz="2400" dirty="0"/>
              <a:t>UZ lokalno ili blokada ganglija</a:t>
            </a:r>
          </a:p>
          <a:p>
            <a:pPr eaLnBrk="1" hangingPunct="1">
              <a:lnSpc>
                <a:spcPct val="80000"/>
              </a:lnSpc>
            </a:pPr>
            <a:r>
              <a:rPr lang="sr-Latn-CS" altLang="en-US" sz="2400" dirty="0"/>
              <a:t>ES sp oblik</a:t>
            </a:r>
          </a:p>
          <a:p>
            <a:pPr eaLnBrk="1" hangingPunct="1">
              <a:lnSpc>
                <a:spcPct val="80000"/>
              </a:lnSpc>
            </a:pPr>
            <a:r>
              <a:rPr lang="sr-Latn-CS" altLang="en-US" sz="2400" dirty="0"/>
              <a:t>Magnetoterapija</a:t>
            </a:r>
          </a:p>
          <a:p>
            <a:pPr eaLnBrk="1" hangingPunct="1">
              <a:lnSpc>
                <a:spcPct val="80000"/>
              </a:lnSpc>
            </a:pPr>
            <a:r>
              <a:rPr lang="sr-Latn-CS" altLang="en-US" sz="2400" dirty="0"/>
              <a:t>Sinkardijalna masaža, MLD</a:t>
            </a:r>
          </a:p>
          <a:p>
            <a:pPr eaLnBrk="1" hangingPunct="1">
              <a:lnSpc>
                <a:spcPct val="80000"/>
              </a:lnSpc>
            </a:pPr>
            <a:r>
              <a:rPr lang="sr-Latn-CS" altLang="en-US" sz="2400" dirty="0"/>
              <a:t>Krioterapija</a:t>
            </a:r>
            <a:endParaRPr lang="sr-Cyrl-RS" altLang="en-US" sz="2400" dirty="0"/>
          </a:p>
          <a:p>
            <a:pPr eaLnBrk="1" hangingPunct="1">
              <a:lnSpc>
                <a:spcPct val="80000"/>
              </a:lnSpc>
            </a:pPr>
            <a:r>
              <a:rPr lang="sr-Cyrl-RS" altLang="en-US" sz="2400" dirty="0"/>
              <a:t>ХБО</a:t>
            </a:r>
            <a:endParaRPr lang="sr-Latn-CS" altLang="en-US" sz="2400" dirty="0"/>
          </a:p>
          <a:p>
            <a:pPr eaLnBrk="1" hangingPunct="1">
              <a:lnSpc>
                <a:spcPct val="80000"/>
              </a:lnSpc>
            </a:pPr>
            <a:r>
              <a:rPr lang="sr-Latn-CS" altLang="en-US" sz="2400" dirty="0"/>
              <a:t>UVZ lokalno suberitemno; eritemno  na segmentnoj zoni</a:t>
            </a:r>
          </a:p>
          <a:p>
            <a:pPr eaLnBrk="1" hangingPunct="1">
              <a:lnSpc>
                <a:spcPct val="80000"/>
              </a:lnSpc>
            </a:pPr>
            <a:r>
              <a:rPr lang="sr-Latn-CS" altLang="en-US" sz="2400" dirty="0"/>
              <a:t>Fizikalne mere za zdravi ekstemitet,elevacija bolesnog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496"/>
    </mc:Choice>
    <mc:Fallback xmlns="">
      <p:transition spd="slow" advTm="93496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FDD0FA8A-B53F-4360-BC74-328A5CBB53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dirty="0"/>
              <a:t>Физикално</a:t>
            </a:r>
            <a:r>
              <a:rPr lang="sr-Latn-CS" altLang="en-US" dirty="0"/>
              <a:t> </a:t>
            </a:r>
            <a:r>
              <a:rPr lang="sr-Cyrl-CS" altLang="en-US" dirty="0"/>
              <a:t>лечење</a:t>
            </a:r>
            <a:r>
              <a:rPr lang="sr-Latn-CS" altLang="en-US" dirty="0"/>
              <a:t> II </a:t>
            </a:r>
            <a:r>
              <a:rPr lang="sr-Cyrl-CS" altLang="en-US" dirty="0" err="1"/>
              <a:t>ст</a:t>
            </a:r>
            <a:r>
              <a:rPr lang="sr-Cyrl-RS" altLang="en-US" dirty="0" err="1"/>
              <a:t>адијума</a:t>
            </a:r>
            <a:endParaRPr lang="sr-Latn-CS" altLang="en-US" dirty="0"/>
          </a:p>
        </p:txBody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EB6B25BE-2E35-4664-A6FF-64653E3E430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 altLang="en-US" sz="2800"/>
              <a:t>IFS, EF vazodilatatora, analgetika, KJ;</a:t>
            </a:r>
          </a:p>
          <a:p>
            <a:pPr eaLnBrk="1" hangingPunct="1"/>
            <a:r>
              <a:rPr lang="sr-Latn-CS" altLang="en-US" sz="2800"/>
              <a:t>DDS, TENS</a:t>
            </a:r>
          </a:p>
          <a:p>
            <a:pPr eaLnBrk="1" hangingPunct="1"/>
            <a:r>
              <a:rPr lang="sr-Latn-CS" altLang="en-US" sz="2800"/>
              <a:t>ES</a:t>
            </a:r>
          </a:p>
          <a:p>
            <a:pPr eaLnBrk="1" hangingPunct="1"/>
            <a:r>
              <a:rPr lang="sr-Latn-CS" altLang="en-US" sz="2800"/>
              <a:t>UZ-kontrakture</a:t>
            </a:r>
          </a:p>
          <a:p>
            <a:pPr eaLnBrk="1" hangingPunct="1"/>
            <a:r>
              <a:rPr lang="sr-Latn-CS" altLang="en-US" sz="2800"/>
              <a:t>Termoterapija kontrolisano</a:t>
            </a:r>
          </a:p>
          <a:p>
            <a:pPr eaLnBrk="1" hangingPunct="1"/>
            <a:r>
              <a:rPr lang="sr-Latn-CS" altLang="en-US" sz="2800"/>
              <a:t>Kineziterapija</a:t>
            </a:r>
          </a:p>
          <a:p>
            <a:pPr eaLnBrk="1" hangingPunct="1"/>
            <a:r>
              <a:rPr lang="sr-Latn-CS" altLang="en-US" sz="2800"/>
              <a:t>Hidrokineziterapija, Hauffeove kupke, CO2</a:t>
            </a:r>
          </a:p>
          <a:p>
            <a:pPr eaLnBrk="1" hangingPunct="1"/>
            <a:r>
              <a:rPr lang="sr-Latn-CS" altLang="en-US" sz="2800"/>
              <a:t>Radna terapija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931"/>
    </mc:Choice>
    <mc:Fallback xmlns="">
      <p:transition spd="slow" advTm="65931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730CD176-77A6-4AF1-A4D7-33FAE0683B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 dirty="0"/>
              <a:t>Физикално</a:t>
            </a:r>
            <a:r>
              <a:rPr lang="sr-Latn-CS" altLang="en-US" sz="4000" dirty="0"/>
              <a:t> </a:t>
            </a:r>
            <a:r>
              <a:rPr lang="sr-Cyrl-CS" altLang="en-US" sz="4000" dirty="0"/>
              <a:t>лечење</a:t>
            </a:r>
            <a:r>
              <a:rPr lang="sr-Latn-CS" altLang="en-US" sz="4000" dirty="0"/>
              <a:t> III </a:t>
            </a:r>
            <a:r>
              <a:rPr lang="sr-Cyrl-CS" altLang="en-US" sz="4000" dirty="0" err="1"/>
              <a:t>ст</a:t>
            </a:r>
            <a:r>
              <a:rPr lang="sr-Cyrl-RS" altLang="en-US" sz="4000" dirty="0" err="1"/>
              <a:t>адијума</a:t>
            </a:r>
            <a:endParaRPr lang="sr-Latn-CS" altLang="en-US" sz="4000" dirty="0"/>
          </a:p>
        </p:txBody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2887BC4C-5203-4650-812E-92E8A811A37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Могуће</a:t>
            </a:r>
            <a:r>
              <a:rPr lang="sr-Latn-CS" altLang="en-US"/>
              <a:t> </a:t>
            </a:r>
            <a:r>
              <a:rPr lang="sr-Cyrl-CS" altLang="en-US"/>
              <a:t>је</a:t>
            </a:r>
            <a:r>
              <a:rPr lang="sr-Latn-CS" altLang="en-US"/>
              <a:t> </a:t>
            </a:r>
            <a:r>
              <a:rPr lang="sr-Cyrl-CS" altLang="en-US"/>
              <a:t>користити</a:t>
            </a:r>
            <a:r>
              <a:rPr lang="sr-Latn-CS" altLang="en-US"/>
              <a:t> </a:t>
            </a:r>
            <a:r>
              <a:rPr lang="sr-Cyrl-CS" altLang="en-US"/>
              <a:t>све</a:t>
            </a:r>
            <a:r>
              <a:rPr lang="sr-Latn-CS" altLang="en-US"/>
              <a:t> </a:t>
            </a:r>
            <a:r>
              <a:rPr lang="sr-Cyrl-CS" altLang="en-US"/>
              <a:t>агенсе</a:t>
            </a:r>
            <a:r>
              <a:rPr lang="sr-Latn-CS" altLang="en-US"/>
              <a:t> </a:t>
            </a:r>
            <a:r>
              <a:rPr lang="sr-Cyrl-CS" altLang="en-US"/>
              <a:t>из</a:t>
            </a:r>
            <a:r>
              <a:rPr lang="sr-Latn-CS" altLang="en-US"/>
              <a:t> I </a:t>
            </a:r>
            <a:r>
              <a:rPr lang="sr-Cyrl-CS" altLang="en-US"/>
              <a:t>и</a:t>
            </a:r>
            <a:r>
              <a:rPr lang="sr-Latn-CS" altLang="en-US"/>
              <a:t> II </a:t>
            </a:r>
            <a:r>
              <a:rPr lang="sr-Cyrl-CS" altLang="en-US"/>
              <a:t>стадијума</a:t>
            </a:r>
            <a:r>
              <a:rPr lang="sr-Latn-CS" altLang="en-US"/>
              <a:t> </a:t>
            </a:r>
            <a:r>
              <a:rPr lang="sr-Cyrl-CS" altLang="en-US"/>
              <a:t>уз</a:t>
            </a:r>
            <a:r>
              <a:rPr lang="sr-Latn-CS" altLang="en-US"/>
              <a:t> </a:t>
            </a:r>
            <a:r>
              <a:rPr lang="sr-Cyrl-CS" altLang="en-US"/>
              <a:t>термотерапију</a:t>
            </a:r>
            <a:endParaRPr lang="sr-Latn-CS" altLang="en-US"/>
          </a:p>
          <a:p>
            <a:pPr eaLnBrk="1" hangingPunct="1"/>
            <a:r>
              <a:rPr lang="sr-Cyrl-CS" altLang="en-US"/>
              <a:t>Прилагодити</a:t>
            </a:r>
            <a:r>
              <a:rPr lang="sr-Latn-CS" altLang="en-US"/>
              <a:t> </a:t>
            </a:r>
            <a:r>
              <a:rPr lang="sr-Cyrl-CS" altLang="en-US"/>
              <a:t>избор</a:t>
            </a:r>
            <a:r>
              <a:rPr lang="sr-Latn-CS" altLang="en-US"/>
              <a:t> </a:t>
            </a:r>
            <a:r>
              <a:rPr lang="sr-Cyrl-CS" altLang="en-US"/>
              <a:t>агенаса</a:t>
            </a:r>
            <a:r>
              <a:rPr lang="sr-Latn-CS" altLang="en-US"/>
              <a:t> </a:t>
            </a:r>
            <a:r>
              <a:rPr lang="sr-Cyrl-CS" altLang="en-US"/>
              <a:t>тренутним</a:t>
            </a:r>
            <a:r>
              <a:rPr lang="sr-Latn-CS" altLang="en-US"/>
              <a:t> </a:t>
            </a:r>
            <a:r>
              <a:rPr lang="sr-Cyrl-CS" altLang="en-US"/>
              <a:t>тегобама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налазу</a:t>
            </a:r>
            <a:endParaRPr lang="sr-Latn-CS" altLang="en-US"/>
          </a:p>
          <a:p>
            <a:pPr eaLnBrk="1" hangingPunct="1"/>
            <a:r>
              <a:rPr lang="sr-Cyrl-CS" altLang="en-US"/>
              <a:t>Опрез</a:t>
            </a:r>
            <a:r>
              <a:rPr lang="sr-Latn-CS" altLang="en-US"/>
              <a:t> </a:t>
            </a:r>
            <a:r>
              <a:rPr lang="sr-Cyrl-CS" altLang="en-US"/>
              <a:t>при</a:t>
            </a:r>
            <a:r>
              <a:rPr lang="sr-Latn-CS" altLang="en-US"/>
              <a:t> </a:t>
            </a:r>
            <a:r>
              <a:rPr lang="sr-Cyrl-CS" altLang="en-US"/>
              <a:t>дозирању</a:t>
            </a:r>
            <a:r>
              <a:rPr lang="sr-Latn-CS" altLang="en-US"/>
              <a:t> </a:t>
            </a:r>
            <a:r>
              <a:rPr lang="sr-Cyrl-CS" altLang="en-US"/>
              <a:t>термо</a:t>
            </a:r>
            <a:r>
              <a:rPr lang="sr-Latn-CS" altLang="en-US"/>
              <a:t> </a:t>
            </a:r>
            <a:r>
              <a:rPr lang="sr-Cyrl-CS" altLang="en-US"/>
              <a:t>и</a:t>
            </a:r>
            <a:r>
              <a:rPr lang="sr-Latn-CS" altLang="en-US"/>
              <a:t> </a:t>
            </a:r>
            <a:r>
              <a:rPr lang="sr-Cyrl-CS" altLang="en-US"/>
              <a:t>кинезитерапије</a:t>
            </a:r>
            <a:r>
              <a:rPr lang="sr-Latn-CS" altLang="en-US"/>
              <a:t> (</a:t>
            </a:r>
            <a:r>
              <a:rPr lang="sr-Cyrl-CS" altLang="en-US"/>
              <a:t>због</a:t>
            </a:r>
            <a:r>
              <a:rPr lang="sr-Latn-CS" altLang="en-US"/>
              <a:t> </a:t>
            </a:r>
            <a:r>
              <a:rPr lang="sr-Cyrl-CS" altLang="en-US"/>
              <a:t>парадоксалне</a:t>
            </a:r>
            <a:r>
              <a:rPr lang="sr-Latn-CS" altLang="en-US"/>
              <a:t> </a:t>
            </a:r>
            <a:r>
              <a:rPr lang="sr-Cyrl-CS" altLang="en-US"/>
              <a:t>реакције</a:t>
            </a:r>
            <a:r>
              <a:rPr lang="sr-Latn-CS" altLang="en-US"/>
              <a:t>)</a:t>
            </a:r>
          </a:p>
          <a:p>
            <a:pPr eaLnBrk="1" hangingPunct="1"/>
            <a:r>
              <a:rPr lang="sr-Cyrl-CS" altLang="en-US"/>
              <a:t>Ортотска</a:t>
            </a:r>
            <a:r>
              <a:rPr lang="sr-Latn-CS" altLang="en-US"/>
              <a:t> </a:t>
            </a:r>
            <a:r>
              <a:rPr lang="sr-Cyrl-CS" altLang="en-US"/>
              <a:t>средства</a:t>
            </a:r>
            <a:endParaRPr lang="sr-Latn-C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94"/>
    </mc:Choice>
    <mc:Fallback xmlns="">
      <p:transition spd="slow" advTm="26294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:a16="http://schemas.microsoft.com/office/drawing/2014/main" id="{C50340FE-0030-42DB-951E-0108535A5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0179" name="Content Placeholder 2">
            <a:extLst>
              <a:ext uri="{FF2B5EF4-FFF2-40B4-BE49-F238E27FC236}">
                <a16:creationId xmlns:a16="http://schemas.microsoft.com/office/drawing/2014/main" id="{0AD08DD1-5A88-45F3-9AF8-C92E029A3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sr-Latn-CS" altLang="en-US"/>
              <a:t>         </a:t>
            </a:r>
          </a:p>
          <a:p>
            <a:pPr>
              <a:buFont typeface="Arial" panose="020B0604020202020204" pitchFamily="34" charset="0"/>
              <a:buNone/>
            </a:pPr>
            <a:r>
              <a:rPr lang="sr-Latn-CS" altLang="en-US"/>
              <a:t>    </a:t>
            </a:r>
            <a:r>
              <a:rPr lang="en-US" altLang="en-US" sz="4400"/>
              <a:t>Volkmanova ishemi</a:t>
            </a:r>
            <a:r>
              <a:rPr lang="sr-Latn-CS" altLang="en-US" sz="4400"/>
              <a:t>č</a:t>
            </a:r>
            <a:r>
              <a:rPr lang="en-US" altLang="en-US" sz="4400"/>
              <a:t>na kontraktura</a:t>
            </a:r>
            <a:r>
              <a:rPr lang="sr-Latn-CS" altLang="en-US" sz="4400"/>
              <a:t>        </a:t>
            </a:r>
          </a:p>
          <a:p>
            <a:pPr>
              <a:buFont typeface="Arial" panose="020B0604020202020204" pitchFamily="34" charset="0"/>
              <a:buNone/>
            </a:pPr>
            <a:r>
              <a:rPr lang="sr-Latn-CS" altLang="en-US" sz="4400"/>
              <a:t>(Compartment Sy)</a:t>
            </a:r>
            <a:endParaRPr lang="en-US" altLang="en-US" sz="4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46"/>
    </mc:Choice>
    <mc:Fallback xmlns="">
      <p:transition spd="slow" advTm="10946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:a16="http://schemas.microsoft.com/office/drawing/2014/main" id="{C252A850-C87F-4CF6-BF8D-D6F6650AB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Volkmanova ishemi</a:t>
            </a:r>
            <a:r>
              <a:rPr lang="sr-Latn-CS" altLang="en-US"/>
              <a:t>č</a:t>
            </a:r>
            <a:r>
              <a:rPr lang="en-US" altLang="en-US"/>
              <a:t>na kontraktura</a:t>
            </a:r>
            <a:r>
              <a:rPr lang="sr-Latn-CS" altLang="en-US"/>
              <a:t> (Compartment Sy)</a:t>
            </a:r>
            <a:endParaRPr lang="en-US" altLang="en-US"/>
          </a:p>
        </p:txBody>
      </p:sp>
      <p:sp>
        <p:nvSpPr>
          <p:cNvPr id="51203" name="Content Placeholder 2">
            <a:extLst>
              <a:ext uri="{FF2B5EF4-FFF2-40B4-BE49-F238E27FC236}">
                <a16:creationId xmlns:a16="http://schemas.microsoft.com/office/drawing/2014/main" id="{A0E61974-0A60-4367-9685-0A2159577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543925" cy="4525963"/>
          </a:xfrm>
        </p:spPr>
        <p:txBody>
          <a:bodyPr/>
          <a:lstStyle/>
          <a:p>
            <a:pPr eaLnBrk="1" hangingPunct="1"/>
            <a:r>
              <a:rPr lang="sr-Latn-CS" altLang="en-US" dirty="0"/>
              <a:t>1881 Richard von Volkmann </a:t>
            </a:r>
            <a:r>
              <a:rPr lang="sr-Cyrl-RS" altLang="en-US" dirty="0"/>
              <a:t>случај</a:t>
            </a:r>
            <a:r>
              <a:rPr lang="sr-Latn-CS" altLang="en-US" dirty="0"/>
              <a:t> </a:t>
            </a:r>
            <a:r>
              <a:rPr lang="sr-Cyrl-RS" altLang="en-US" dirty="0" err="1"/>
              <a:t>посттрауматске</a:t>
            </a:r>
            <a:r>
              <a:rPr lang="sr-Cyrl-RS" altLang="en-US" dirty="0"/>
              <a:t> мишићне</a:t>
            </a:r>
            <a:r>
              <a:rPr lang="sr-Latn-CS" altLang="en-US" dirty="0"/>
              <a:t> </a:t>
            </a:r>
            <a:r>
              <a:rPr lang="sr-Cyrl-RS" altLang="en-US" dirty="0" err="1"/>
              <a:t>некроз</a:t>
            </a:r>
            <a:r>
              <a:rPr lang="sr-Latn-CS" altLang="en-US" dirty="0"/>
              <a:t>e</a:t>
            </a:r>
            <a:r>
              <a:rPr lang="sr-Cyrl-RS" altLang="en-US" dirty="0"/>
              <a:t> и </a:t>
            </a:r>
            <a:r>
              <a:rPr lang="sr-Cyrl-RS" altLang="en-US" dirty="0" err="1"/>
              <a:t>контрактуре</a:t>
            </a:r>
            <a:r>
              <a:rPr lang="sr-Latn-CS" altLang="en-US" dirty="0"/>
              <a:t>  </a:t>
            </a:r>
            <a:r>
              <a:rPr lang="sr-Cyrl-RS" altLang="en-US" dirty="0"/>
              <a:t>упркос терапији</a:t>
            </a:r>
            <a:endParaRPr lang="sr-Latn-CS" altLang="en-US" dirty="0"/>
          </a:p>
          <a:p>
            <a:pPr eaLnBrk="1" hangingPunct="1"/>
            <a:r>
              <a:rPr lang="sr-Latn-CS" altLang="en-US" dirty="0"/>
              <a:t>Ograničena pokretljivost lakta,ručja i šake nastala kao posledica </a:t>
            </a:r>
            <a:r>
              <a:rPr lang="sr-Latn-CS" altLang="en-US" dirty="0">
                <a:solidFill>
                  <a:srgbClr val="FF0000"/>
                </a:solidFill>
              </a:rPr>
              <a:t>oštećenja cirkulacije</a:t>
            </a:r>
          </a:p>
          <a:p>
            <a:pPr eaLnBrk="1" hangingPunct="1"/>
            <a:r>
              <a:rPr lang="sr-Latn-CS" altLang="en-US" dirty="0"/>
              <a:t>Oštećena ili pritisnuta A.BRACHIALIS&gt;ishemija&gt;tvrdi,fibrozirani mišići dubokog sloja podlakta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dirty="0"/>
              <a:t>       M.FLEXOR DIGITORUM PROFUND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dirty="0"/>
              <a:t>       M.FLEXOR POLLICIS LONGUS</a:t>
            </a:r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499"/>
    </mc:Choice>
    <mc:Fallback xmlns="">
      <p:transition spd="slow" advTm="45499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>
            <a:extLst>
              <a:ext uri="{FF2B5EF4-FFF2-40B4-BE49-F238E27FC236}">
                <a16:creationId xmlns:a16="http://schemas.microsoft.com/office/drawing/2014/main" id="{55FBED0A-D8B7-4785-80DD-52586F39A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/>
              <a:t>Синоними</a:t>
            </a:r>
            <a:endParaRPr lang="en-US" altLang="en-US"/>
          </a:p>
        </p:txBody>
      </p:sp>
      <p:sp>
        <p:nvSpPr>
          <p:cNvPr id="52227" name="Content Placeholder 2">
            <a:extLst>
              <a:ext uri="{FF2B5EF4-FFF2-40B4-BE49-F238E27FC236}">
                <a16:creationId xmlns:a16="http://schemas.microsoft.com/office/drawing/2014/main" id="{8CFFFD67-8D2F-49B1-8543-3D4037009F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en-US"/>
              <a:t>V ishemija, Compartment Sy, ishemična kontraktura,Rabdomyolisis, Exercise ischaemia,lokalna ishemija, traumatska ishemija mišića,akutna ishemična infarkcija,ishemična nekroza,anterior tibial Sy, Phlegmasia cerulea dolens, calf hipertension...</a:t>
            </a: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799"/>
    </mc:Choice>
    <mc:Fallback xmlns="">
      <p:transition spd="slow" advTm="15799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1">
            <a:extLst>
              <a:ext uri="{FF2B5EF4-FFF2-40B4-BE49-F238E27FC236}">
                <a16:creationId xmlns:a16="http://schemas.microsoft.com/office/drawing/2014/main" id="{4DE1081B-7333-477C-91EA-0FEBE48A7602}"/>
              </a:ext>
            </a:extLst>
          </p:cNvPr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sr-Latn-CS" altLang="en-US"/>
          </a:p>
          <a:p>
            <a:endParaRPr lang="sr-Latn-CS" altLang="en-US"/>
          </a:p>
          <a:p>
            <a:r>
              <a:rPr lang="sr-Cyrl-CS" altLang="en-US"/>
              <a:t>Рехабилитација</a:t>
            </a:r>
            <a:r>
              <a:rPr lang="sr-Latn-CS" altLang="en-US"/>
              <a:t> </a:t>
            </a:r>
            <a:r>
              <a:rPr lang="sr-Cyrl-CS" altLang="en-US"/>
              <a:t>почиње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тренутку</a:t>
            </a:r>
            <a:r>
              <a:rPr lang="sr-Latn-CS" altLang="en-US"/>
              <a:t> </a:t>
            </a:r>
            <a:r>
              <a:rPr lang="sr-Cyrl-CS" altLang="en-US"/>
              <a:t>повређивања</a:t>
            </a:r>
            <a:r>
              <a:rPr lang="sr-Latn-CS" altLang="en-US"/>
              <a:t>!</a:t>
            </a:r>
          </a:p>
          <a:p>
            <a:endParaRPr lang="sr-Latn-CS" altLang="en-US"/>
          </a:p>
          <a:p>
            <a:endParaRPr lang="sr-Latn-CS" altLang="en-US"/>
          </a:p>
          <a:p>
            <a:r>
              <a:rPr lang="sr-Cyrl-CS" altLang="en-US">
                <a:solidFill>
                  <a:srgbClr val="FF0000"/>
                </a:solidFill>
              </a:rPr>
              <a:t>Превенција</a:t>
            </a:r>
            <a:r>
              <a:rPr lang="sr-Latn-CS" altLang="en-US"/>
              <a:t> </a:t>
            </a:r>
            <a:r>
              <a:rPr lang="sr-Cyrl-CS" altLang="en-US"/>
              <a:t>компликација</a:t>
            </a:r>
            <a:r>
              <a:rPr lang="sr-Latn-CS" altLang="en-US"/>
              <a:t> </a:t>
            </a:r>
            <a:r>
              <a:rPr lang="sr-Cyrl-CS" altLang="en-US"/>
              <a:t>је</a:t>
            </a:r>
            <a:r>
              <a:rPr lang="sr-Latn-CS" altLang="en-US"/>
              <a:t> </a:t>
            </a:r>
            <a:r>
              <a:rPr lang="sr-Cyrl-CS" altLang="en-US"/>
              <a:t>много</a:t>
            </a:r>
            <a:r>
              <a:rPr lang="sr-Latn-CS" altLang="en-US"/>
              <a:t> </a:t>
            </a:r>
            <a:r>
              <a:rPr lang="sr-Cyrl-CS" altLang="en-US"/>
              <a:t>значајнија</a:t>
            </a:r>
            <a:r>
              <a:rPr lang="sr-Latn-CS" altLang="en-US"/>
              <a:t> </a:t>
            </a:r>
            <a:r>
              <a:rPr lang="sr-Cyrl-CS" altLang="en-US"/>
              <a:t>од</a:t>
            </a:r>
            <a:r>
              <a:rPr lang="sr-Latn-CS" altLang="en-US"/>
              <a:t> </a:t>
            </a:r>
            <a:r>
              <a:rPr lang="sr-Cyrl-CS" altLang="en-US"/>
              <a:t>лечења</a:t>
            </a:r>
            <a:r>
              <a:rPr lang="sr-Latn-CS" altLang="en-US"/>
              <a:t>!</a:t>
            </a:r>
            <a:r>
              <a:rPr lang="sr-Cyrl-CS" altLang="en-US"/>
              <a:t>пример</a:t>
            </a:r>
            <a:r>
              <a:rPr lang="sr-Latn-CS" altLang="en-US"/>
              <a:t>: </a:t>
            </a:r>
            <a:r>
              <a:rPr lang="sr-Cyrl-CS" altLang="en-US"/>
              <a:t>тромбоемболије</a:t>
            </a: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222"/>
    </mc:Choice>
    <mc:Fallback xmlns="">
      <p:transition spd="slow" advTm="103222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id="{FBC8D1EF-913F-44FA-9834-96D43ABDC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dirty="0" err="1"/>
              <a:t>Смањењење</a:t>
            </a:r>
            <a:r>
              <a:rPr lang="sr-Cyrl-RS" altLang="en-US" dirty="0"/>
              <a:t> </a:t>
            </a:r>
            <a:r>
              <a:rPr lang="sr-Latn-CS" altLang="en-US" dirty="0"/>
              <a:t>compartmenta</a:t>
            </a:r>
            <a:endParaRPr lang="en-US" altLang="en-US" dirty="0"/>
          </a:p>
        </p:txBody>
      </p:sp>
      <p:sp>
        <p:nvSpPr>
          <p:cNvPr id="53251" name="Content Placeholder 2">
            <a:extLst>
              <a:ext uri="{FF2B5EF4-FFF2-40B4-BE49-F238E27FC236}">
                <a16:creationId xmlns:a16="http://schemas.microsoft.com/office/drawing/2014/main" id="{CE9DD2CD-0CF0-47FF-AA56-D6739C407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/>
              <a:t>Затворен</a:t>
            </a:r>
            <a:r>
              <a:rPr lang="sr-Latn-CS" altLang="en-US"/>
              <a:t> </a:t>
            </a:r>
            <a:r>
              <a:rPr lang="sr-Cyrl-CS" altLang="en-US"/>
              <a:t>дефект</a:t>
            </a:r>
            <a:r>
              <a:rPr lang="sr-Latn-CS" altLang="en-US"/>
              <a:t> </a:t>
            </a:r>
            <a:r>
              <a:rPr lang="sr-Cyrl-CS" altLang="en-US"/>
              <a:t>фасције</a:t>
            </a:r>
            <a:endParaRPr lang="sr-Latn-CS" altLang="en-US"/>
          </a:p>
          <a:p>
            <a:endParaRPr lang="sr-Latn-CS" altLang="en-US"/>
          </a:p>
          <a:p>
            <a:endParaRPr lang="sr-Latn-CS" altLang="en-US"/>
          </a:p>
          <a:p>
            <a:r>
              <a:rPr lang="sr-Cyrl-CS" altLang="en-US"/>
              <a:t>Сувише</a:t>
            </a:r>
            <a:r>
              <a:rPr lang="sr-Latn-CS" altLang="en-US"/>
              <a:t> </a:t>
            </a:r>
            <a:r>
              <a:rPr lang="sr-Cyrl-CS" altLang="en-US"/>
              <a:t>затегнут</a:t>
            </a:r>
            <a:r>
              <a:rPr lang="sr-Latn-CS" altLang="en-US"/>
              <a:t> </a:t>
            </a:r>
            <a:r>
              <a:rPr lang="sr-Cyrl-CS" altLang="en-US"/>
              <a:t>завој</a:t>
            </a:r>
            <a:endParaRPr lang="sr-Latn-CS" altLang="en-US"/>
          </a:p>
          <a:p>
            <a:endParaRPr lang="sr-Latn-CS" altLang="en-US"/>
          </a:p>
          <a:p>
            <a:endParaRPr lang="sr-Latn-CS" altLang="en-US"/>
          </a:p>
          <a:p>
            <a:r>
              <a:rPr lang="sr-Cyrl-CS" altLang="en-US"/>
              <a:t>Локализовани</a:t>
            </a:r>
            <a:r>
              <a:rPr lang="sr-Latn-CS" altLang="en-US"/>
              <a:t> </a:t>
            </a:r>
            <a:r>
              <a:rPr lang="sr-Cyrl-CS" altLang="en-US"/>
              <a:t>спољашњи</a:t>
            </a:r>
            <a:r>
              <a:rPr lang="sr-Latn-CS" altLang="en-US"/>
              <a:t> </a:t>
            </a:r>
            <a:r>
              <a:rPr lang="sr-Cyrl-CS" altLang="en-US"/>
              <a:t>притисак</a:t>
            </a:r>
            <a:endParaRPr lang="sr-Latn-CS" altLang="en-US"/>
          </a:p>
          <a:p>
            <a:endParaRPr lang="sr-Latn-CS" altLang="en-US"/>
          </a:p>
          <a:p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109"/>
    </mc:Choice>
    <mc:Fallback xmlns="">
      <p:transition spd="slow" advTm="26109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:a16="http://schemas.microsoft.com/office/drawing/2014/main" id="{CA22A289-FBDF-41A2-BA41-0A5BD5D75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5" y="274638"/>
            <a:ext cx="8543925" cy="1143000"/>
          </a:xfrm>
        </p:spPr>
        <p:txBody>
          <a:bodyPr/>
          <a:lstStyle/>
          <a:p>
            <a:r>
              <a:rPr lang="sr-Cyrl-RS" altLang="en-US" dirty="0"/>
              <a:t>Повећање садржаја у </a:t>
            </a:r>
            <a:r>
              <a:rPr lang="sr-Latn-CS" altLang="en-US" dirty="0"/>
              <a:t> compartment</a:t>
            </a:r>
            <a:endParaRPr lang="en-US" altLang="en-US" dirty="0"/>
          </a:p>
        </p:txBody>
      </p:sp>
      <p:sp>
        <p:nvSpPr>
          <p:cNvPr id="54275" name="Content Placeholder 2">
            <a:extLst>
              <a:ext uri="{FF2B5EF4-FFF2-40B4-BE49-F238E27FC236}">
                <a16:creationId xmlns:a16="http://schemas.microsoft.com/office/drawing/2014/main" id="{90F25A8B-734A-40F1-94FA-AE706ED3C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543925" cy="4525963"/>
          </a:xfrm>
        </p:spPr>
        <p:txBody>
          <a:bodyPr/>
          <a:lstStyle/>
          <a:p>
            <a:r>
              <a:rPr lang="sr-Cyrl-CS" altLang="en-US"/>
              <a:t>Крварење</a:t>
            </a:r>
            <a:r>
              <a:rPr lang="sr-Latn-CS" altLang="en-US"/>
              <a:t>: </a:t>
            </a:r>
            <a:r>
              <a:rPr lang="sr-Cyrl-CS" altLang="en-US"/>
              <a:t>повреда</a:t>
            </a:r>
            <a:r>
              <a:rPr lang="sr-Latn-CS" altLang="en-US"/>
              <a:t> </a:t>
            </a:r>
            <a:r>
              <a:rPr lang="sr-Cyrl-CS" altLang="en-US"/>
              <a:t>к</a:t>
            </a:r>
            <a:r>
              <a:rPr lang="sr-Latn-CS" altLang="en-US"/>
              <a:t>.</a:t>
            </a:r>
            <a:r>
              <a:rPr lang="sr-Cyrl-CS" altLang="en-US"/>
              <a:t>с</a:t>
            </a:r>
            <a:r>
              <a:rPr lang="sr-Latn-CS" altLang="en-US"/>
              <a:t>,</a:t>
            </a:r>
            <a:r>
              <a:rPr lang="sr-Cyrl-CS" altLang="en-US"/>
              <a:t>крвни</a:t>
            </a:r>
            <a:r>
              <a:rPr lang="sr-Latn-CS" altLang="en-US"/>
              <a:t> </a:t>
            </a:r>
            <a:r>
              <a:rPr lang="sr-Cyrl-CS" altLang="en-US"/>
              <a:t>поремећаји</a:t>
            </a:r>
            <a:endParaRPr lang="sr-Latn-CS" altLang="en-US"/>
          </a:p>
          <a:p>
            <a:r>
              <a:rPr lang="sr-Cyrl-CS" altLang="en-US"/>
              <a:t>Повећана</a:t>
            </a:r>
            <a:r>
              <a:rPr lang="sr-Latn-CS" altLang="en-US"/>
              <a:t> </a:t>
            </a:r>
            <a:r>
              <a:rPr lang="sr-Cyrl-CS" altLang="en-US"/>
              <a:t>пропустљивост</a:t>
            </a:r>
            <a:r>
              <a:rPr lang="sr-Latn-CS" altLang="en-US"/>
              <a:t> </a:t>
            </a:r>
            <a:r>
              <a:rPr lang="sr-Cyrl-CS" altLang="en-US"/>
              <a:t>капилара</a:t>
            </a:r>
            <a:r>
              <a:rPr lang="sr-Latn-CS" altLang="en-US"/>
              <a:t>: </a:t>
            </a:r>
            <a:r>
              <a:rPr lang="sr-Cyrl-CS" altLang="en-US"/>
              <a:t>пост</a:t>
            </a:r>
            <a:r>
              <a:rPr lang="sr-Latn-CS" altLang="en-US"/>
              <a:t> </a:t>
            </a:r>
            <a:r>
              <a:rPr lang="sr-Cyrl-CS" altLang="en-US"/>
              <a:t>исхемично</a:t>
            </a:r>
            <a:r>
              <a:rPr lang="sr-Latn-CS" altLang="en-US"/>
              <a:t> </a:t>
            </a:r>
            <a:r>
              <a:rPr lang="sr-Cyrl-CS" altLang="en-US"/>
              <a:t>отицање</a:t>
            </a:r>
            <a:r>
              <a:rPr lang="sr-Latn-CS" altLang="en-US"/>
              <a:t>, </a:t>
            </a:r>
            <a:r>
              <a:rPr lang="sr-Cyrl-CS" altLang="en-US"/>
              <a:t>вежбање</a:t>
            </a:r>
            <a:r>
              <a:rPr lang="sr-Latn-CS" altLang="en-US"/>
              <a:t>,</a:t>
            </a:r>
            <a:r>
              <a:rPr lang="sr-Cyrl-CS" altLang="en-US"/>
              <a:t>еклампсија</a:t>
            </a:r>
            <a:r>
              <a:rPr lang="sr-Latn-CS" altLang="en-US"/>
              <a:t>,</a:t>
            </a:r>
            <a:r>
              <a:rPr lang="sr-Cyrl-CS" altLang="en-US"/>
              <a:t>траума</a:t>
            </a:r>
            <a:r>
              <a:rPr lang="sr-Latn-CS" altLang="en-US"/>
              <a:t>,</a:t>
            </a:r>
            <a:r>
              <a:rPr lang="sr-Cyrl-CS" altLang="en-US"/>
              <a:t>опекотине</a:t>
            </a:r>
            <a:r>
              <a:rPr lang="sr-Latn-CS" altLang="en-US"/>
              <a:t>, </a:t>
            </a:r>
            <a:r>
              <a:rPr lang="sr-Cyrl-CS" altLang="en-US"/>
              <a:t>и</a:t>
            </a:r>
            <a:r>
              <a:rPr lang="sr-Latn-CS" altLang="en-US"/>
              <a:t>.</a:t>
            </a:r>
            <a:r>
              <a:rPr lang="sr-Cyrl-CS" altLang="en-US"/>
              <a:t>а</a:t>
            </a:r>
            <a:r>
              <a:rPr lang="sr-Latn-CS" altLang="en-US"/>
              <a:t> </a:t>
            </a:r>
            <a:r>
              <a:rPr lang="sr-Cyrl-CS" altLang="en-US"/>
              <a:t>лекова</a:t>
            </a:r>
            <a:r>
              <a:rPr lang="sr-Latn-CS" altLang="en-US"/>
              <a:t>,</a:t>
            </a:r>
            <a:r>
              <a:rPr lang="sr-Cyrl-CS" altLang="en-US"/>
              <a:t>операција</a:t>
            </a:r>
            <a:endParaRPr lang="sr-Latn-CS" altLang="en-US"/>
          </a:p>
          <a:p>
            <a:r>
              <a:rPr lang="sr-Cyrl-CS" altLang="en-US"/>
              <a:t>Повећани</a:t>
            </a:r>
            <a:r>
              <a:rPr lang="sr-Latn-CS" altLang="en-US"/>
              <a:t> </a:t>
            </a:r>
            <a:r>
              <a:rPr lang="sr-Cyrl-CS" altLang="en-US"/>
              <a:t>капиларни</a:t>
            </a:r>
            <a:r>
              <a:rPr lang="sr-Latn-CS" altLang="en-US"/>
              <a:t> </a:t>
            </a:r>
            <a:r>
              <a:rPr lang="sr-Cyrl-CS" altLang="en-US"/>
              <a:t>притисак</a:t>
            </a:r>
            <a:r>
              <a:rPr lang="sr-Latn-CS" altLang="en-US"/>
              <a:t>:</a:t>
            </a:r>
            <a:r>
              <a:rPr lang="sr-Cyrl-CS" altLang="en-US"/>
              <a:t>вежбање</a:t>
            </a:r>
            <a:r>
              <a:rPr lang="sr-Latn-CS" altLang="en-US"/>
              <a:t>,</a:t>
            </a:r>
            <a:r>
              <a:rPr lang="sr-Cyrl-CS" altLang="en-US"/>
              <a:t>венска</a:t>
            </a:r>
            <a:r>
              <a:rPr lang="sr-Latn-CS" altLang="en-US"/>
              <a:t> </a:t>
            </a:r>
            <a:r>
              <a:rPr lang="sr-Cyrl-CS" altLang="en-US"/>
              <a:t>обструкција</a:t>
            </a:r>
            <a:r>
              <a:rPr lang="sr-Latn-CS" altLang="en-US"/>
              <a:t>, </a:t>
            </a:r>
            <a:r>
              <a:rPr lang="sr-Cyrl-CS" altLang="en-US"/>
              <a:t>неадекватна</a:t>
            </a:r>
            <a:r>
              <a:rPr lang="sr-Latn-CS" altLang="en-US"/>
              <a:t> </a:t>
            </a:r>
            <a:r>
              <a:rPr lang="sr-Cyrl-CS" altLang="en-US"/>
              <a:t>ортоза</a:t>
            </a:r>
            <a:endParaRPr lang="sr-Latn-CS" altLang="en-US"/>
          </a:p>
          <a:p>
            <a:r>
              <a:rPr lang="sr-Cyrl-CS" altLang="en-US"/>
              <a:t>Мишићна</a:t>
            </a:r>
            <a:r>
              <a:rPr lang="sr-Latn-CS" altLang="en-US"/>
              <a:t> </a:t>
            </a:r>
            <a:r>
              <a:rPr lang="sr-Cyrl-CS" altLang="en-US"/>
              <a:t>хипертрофија</a:t>
            </a:r>
            <a:endParaRPr lang="sr-Latn-CS" altLang="en-US"/>
          </a:p>
          <a:p>
            <a:r>
              <a:rPr lang="sr-Cyrl-CS" altLang="en-US"/>
              <a:t>Инфилтрат</a:t>
            </a:r>
            <a:r>
              <a:rPr lang="sr-Latn-CS" altLang="en-US"/>
              <a:t> </a:t>
            </a:r>
            <a:r>
              <a:rPr lang="sr-Cyrl-CS" altLang="en-US"/>
              <a:t>од</a:t>
            </a:r>
            <a:r>
              <a:rPr lang="sr-Latn-CS" altLang="en-US"/>
              <a:t> </a:t>
            </a:r>
            <a:r>
              <a:rPr lang="sr-Cyrl-CS" altLang="en-US"/>
              <a:t>инфузије</a:t>
            </a:r>
            <a:endParaRPr lang="sr-Latn-CS" altLang="en-US"/>
          </a:p>
          <a:p>
            <a:r>
              <a:rPr lang="sr-Cyrl-CS" altLang="en-US"/>
              <a:t>Нефротски</a:t>
            </a:r>
            <a:r>
              <a:rPr lang="sr-Latn-CS" altLang="en-US"/>
              <a:t> </a:t>
            </a:r>
            <a:r>
              <a:rPr lang="sr-Cyrl-CS" altLang="en-US"/>
              <a:t>С</a:t>
            </a:r>
            <a:r>
              <a:rPr lang="sr-Latn-CS" altLang="en-US"/>
              <a:t>Y</a:t>
            </a: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819"/>
    </mc:Choice>
    <mc:Fallback xmlns="">
      <p:transition spd="slow" advTm="62819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886DD72F-249C-49FE-9230-2CE7E1117B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85750"/>
            <a:ext cx="9144000" cy="1357313"/>
          </a:xfrm>
        </p:spPr>
        <p:txBody>
          <a:bodyPr/>
          <a:lstStyle/>
          <a:p>
            <a:pPr eaLnBrk="1" hangingPunct="1"/>
            <a:r>
              <a:rPr lang="sr-Cyrl-CS" altLang="en-US" sz="4000"/>
              <a:t>“</a:t>
            </a:r>
            <a:r>
              <a:rPr lang="en-US" altLang="en-US" sz="4000">
                <a:solidFill>
                  <a:srgbClr val="FF0000"/>
                </a:solidFill>
              </a:rPr>
              <a:t>5P</a:t>
            </a:r>
            <a:r>
              <a:rPr lang="en-US" altLang="en-US" sz="4000"/>
              <a:t>Pain</a:t>
            </a:r>
            <a:r>
              <a:rPr lang="sr-Latn-CS" altLang="en-US" sz="4000"/>
              <a:t>,</a:t>
            </a:r>
            <a:r>
              <a:rPr lang="en-US" altLang="en-US" sz="4000"/>
              <a:t>pallor</a:t>
            </a:r>
            <a:r>
              <a:rPr lang="sr-Latn-CS" altLang="en-US" sz="4000"/>
              <a:t>,</a:t>
            </a:r>
            <a:r>
              <a:rPr lang="en-US" altLang="en-US" sz="4000"/>
              <a:t>paresthesias</a:t>
            </a:r>
            <a:r>
              <a:rPr lang="sr-Latn-CS" altLang="en-US" sz="4000"/>
              <a:t>,</a:t>
            </a:r>
            <a:r>
              <a:rPr lang="en-US" altLang="en-US" sz="4000"/>
              <a:t>paral</a:t>
            </a:r>
            <a:r>
              <a:rPr lang="sr-Latn-CS" altLang="en-US" sz="4000"/>
              <a:t>y</a:t>
            </a:r>
            <a:r>
              <a:rPr lang="en-US" altLang="en-US" sz="4000"/>
              <a:t>sis</a:t>
            </a:r>
            <a:r>
              <a:rPr lang="sr-Latn-CS" altLang="en-US" sz="4000"/>
              <a:t>,</a:t>
            </a:r>
            <a:br>
              <a:rPr lang="en-US" altLang="en-US" sz="4000"/>
            </a:br>
            <a:r>
              <a:rPr lang="en-US" altLang="en-US" sz="4000"/>
              <a:t>pulselessnes</a:t>
            </a:r>
            <a:r>
              <a:rPr lang="sr-Latn-CS" altLang="en-US" sz="4000"/>
              <a:t>.</a:t>
            </a:r>
            <a:br>
              <a:rPr lang="sr-Latn-CS" altLang="en-US" sz="4000"/>
            </a:br>
            <a:r>
              <a:rPr lang="sr-Cyrl-CS" altLang="en-US" sz="40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7BD93279-556F-4B52-9508-40BAF291E8A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571625"/>
            <a:ext cx="9144000" cy="5286375"/>
          </a:xfrm>
        </p:spPr>
        <p:txBody>
          <a:bodyPr/>
          <a:lstStyle/>
          <a:p>
            <a:pPr eaLnBrk="1" hangingPunct="1">
              <a:buClr>
                <a:srgbClr val="FF0000"/>
              </a:buClr>
            </a:pPr>
            <a:r>
              <a:rPr lang="sr-Latn-CS" altLang="en-US" sz="3600" b="1">
                <a:solidFill>
                  <a:srgbClr val="FFFF00"/>
                </a:solidFill>
              </a:rPr>
              <a:t> </a:t>
            </a:r>
            <a:r>
              <a:rPr lang="sr-Cyrl-CS" altLang="en-US" sz="3600"/>
              <a:t>Бол</a:t>
            </a:r>
            <a:r>
              <a:rPr lang="sr-Latn-CS" altLang="en-US" sz="3600"/>
              <a:t>, </a:t>
            </a:r>
            <a:r>
              <a:rPr lang="sr-Cyrl-CS" altLang="en-US" sz="3600"/>
              <a:t>индивидуалног</a:t>
            </a:r>
            <a:r>
              <a:rPr lang="sr-Latn-CS" altLang="en-US" sz="3600"/>
              <a:t> </a:t>
            </a:r>
            <a:r>
              <a:rPr lang="sr-Cyrl-CS" altLang="en-US" sz="3600"/>
              <a:t>интезитета</a:t>
            </a:r>
            <a:r>
              <a:rPr lang="sr-Latn-CS" altLang="en-US" sz="3600"/>
              <a:t>, </a:t>
            </a:r>
            <a:r>
              <a:rPr lang="sr-Cyrl-CS" altLang="en-US" sz="3600"/>
              <a:t>дубок</a:t>
            </a:r>
            <a:r>
              <a:rPr lang="sr-Latn-CS" altLang="en-US" sz="3600"/>
              <a:t> </a:t>
            </a:r>
            <a:r>
              <a:rPr lang="sr-Cyrl-CS" altLang="en-US" sz="3600"/>
              <a:t>и</a:t>
            </a:r>
            <a:r>
              <a:rPr lang="sr-Latn-CS" altLang="en-US" sz="3600"/>
              <a:t> </a:t>
            </a:r>
            <a:r>
              <a:rPr lang="sr-Cyrl-CS" altLang="en-US" sz="3600"/>
              <a:t>нејасно</a:t>
            </a:r>
            <a:r>
              <a:rPr lang="sr-Latn-CS" altLang="en-US" sz="3600"/>
              <a:t> </a:t>
            </a:r>
            <a:r>
              <a:rPr lang="sr-Cyrl-CS" altLang="en-US" sz="3600"/>
              <a:t>ограничен</a:t>
            </a:r>
            <a:r>
              <a:rPr lang="sr-Latn-CS" altLang="en-US" sz="3600"/>
              <a:t>,</a:t>
            </a:r>
            <a:r>
              <a:rPr lang="sr-Cyrl-CS" altLang="en-US" sz="3600"/>
              <a:t>лоше</a:t>
            </a:r>
            <a:r>
              <a:rPr lang="sr-Latn-CS" altLang="en-US" sz="3600"/>
              <a:t> </a:t>
            </a:r>
            <a:r>
              <a:rPr lang="sr-Cyrl-CS" altLang="en-US" sz="3600"/>
              <a:t>реагује</a:t>
            </a:r>
            <a:r>
              <a:rPr lang="sr-Latn-CS" altLang="en-US" sz="3600"/>
              <a:t> </a:t>
            </a:r>
            <a:r>
              <a:rPr lang="sr-Cyrl-CS" altLang="en-US" sz="3600"/>
              <a:t>на</a:t>
            </a:r>
            <a:r>
              <a:rPr lang="sr-Latn-CS" altLang="en-US" sz="3600"/>
              <a:t> </a:t>
            </a:r>
            <a:r>
              <a:rPr lang="sr-Cyrl-CS" altLang="en-US" sz="3600"/>
              <a:t>лекове</a:t>
            </a:r>
            <a:endParaRPr lang="sr-Latn-CS" altLang="en-US" sz="3600"/>
          </a:p>
          <a:p>
            <a:pPr eaLnBrk="1" hangingPunct="1">
              <a:buClr>
                <a:srgbClr val="FF0000"/>
              </a:buClr>
            </a:pPr>
            <a:r>
              <a:rPr lang="sr-Cyrl-CS" altLang="en-US" sz="3600"/>
              <a:t>Бледило</a:t>
            </a:r>
            <a:r>
              <a:rPr lang="sr-Latn-CS" altLang="en-US" sz="3600"/>
              <a:t> /</a:t>
            </a:r>
            <a:r>
              <a:rPr lang="sr-Cyrl-CS" altLang="en-US" sz="3600"/>
              <a:t>може</a:t>
            </a:r>
            <a:r>
              <a:rPr lang="sr-Latn-CS" altLang="en-US" sz="3600"/>
              <a:t> </a:t>
            </a:r>
            <a:r>
              <a:rPr lang="sr-Cyrl-CS" altLang="en-US" sz="3600"/>
              <a:t>а</a:t>
            </a:r>
            <a:r>
              <a:rPr lang="sr-Latn-CS" altLang="en-US" sz="3600"/>
              <a:t> </a:t>
            </a:r>
            <a:r>
              <a:rPr lang="sr-Cyrl-CS" altLang="en-US" sz="3600"/>
              <a:t>не</a:t>
            </a:r>
            <a:r>
              <a:rPr lang="sr-Latn-CS" altLang="en-US" sz="3600"/>
              <a:t> </a:t>
            </a:r>
            <a:r>
              <a:rPr lang="sr-Cyrl-CS" altLang="en-US" sz="3600"/>
              <a:t>мора</a:t>
            </a:r>
            <a:r>
              <a:rPr lang="sr-Latn-CS" altLang="en-US" sz="3600"/>
              <a:t> /</a:t>
            </a:r>
            <a:r>
              <a:rPr lang="sr-Cyrl-CS" altLang="en-US" sz="3600"/>
              <a:t>,цијаноза</a:t>
            </a:r>
            <a:endParaRPr lang="sr-Latn-CS" altLang="en-US" sz="3600"/>
          </a:p>
          <a:p>
            <a:pPr eaLnBrk="1" hangingPunct="1">
              <a:buClr>
                <a:srgbClr val="FF0000"/>
              </a:buClr>
            </a:pPr>
            <a:r>
              <a:rPr lang="sr-Latn-CS" altLang="en-US" sz="3600"/>
              <a:t> </a:t>
            </a:r>
            <a:r>
              <a:rPr lang="sr-Cyrl-CS" altLang="en-US" sz="3600"/>
              <a:t>Покрети</a:t>
            </a:r>
            <a:r>
              <a:rPr lang="sr-Latn-CS" altLang="en-US" sz="3600"/>
              <a:t> </a:t>
            </a:r>
            <a:r>
              <a:rPr lang="sr-Cyrl-CS" altLang="en-US" sz="3600"/>
              <a:t>отежани</a:t>
            </a:r>
            <a:r>
              <a:rPr lang="sr-Latn-CS" altLang="en-US" sz="3600"/>
              <a:t>, </a:t>
            </a:r>
            <a:r>
              <a:rPr lang="sr-Cyrl-CS" altLang="en-US" sz="3600"/>
              <a:t>а</a:t>
            </a:r>
            <a:r>
              <a:rPr lang="sr-Latn-CS" altLang="en-US" sz="3600"/>
              <a:t> </a:t>
            </a:r>
            <a:r>
              <a:rPr lang="sr-Cyrl-CS" altLang="en-US" sz="3600"/>
              <a:t>пасивни</a:t>
            </a:r>
            <a:r>
              <a:rPr lang="sr-Latn-CS" altLang="en-US" sz="3600"/>
              <a:t> </a:t>
            </a:r>
            <a:r>
              <a:rPr lang="sr-Cyrl-CS" altLang="en-US" sz="3600"/>
              <a:t>јако</a:t>
            </a:r>
            <a:r>
              <a:rPr lang="sr-Latn-CS" altLang="en-US" sz="3600"/>
              <a:t> </a:t>
            </a:r>
            <a:r>
              <a:rPr lang="sr-Cyrl-CS" altLang="en-US" sz="3600"/>
              <a:t>болни</a:t>
            </a:r>
            <a:r>
              <a:rPr lang="sr-Latn-CS" altLang="en-US" sz="3600"/>
              <a:t> </a:t>
            </a:r>
          </a:p>
          <a:p>
            <a:pPr eaLnBrk="1" hangingPunct="1">
              <a:buClr>
                <a:srgbClr val="FF0000"/>
              </a:buClr>
            </a:pPr>
            <a:r>
              <a:rPr lang="sr-Latn-CS" altLang="en-US" sz="3600"/>
              <a:t> </a:t>
            </a:r>
            <a:r>
              <a:rPr lang="sr-Cyrl-CS" altLang="en-US" sz="3600"/>
              <a:t>Накнадно</a:t>
            </a:r>
            <a:r>
              <a:rPr lang="sr-Latn-CS" altLang="en-US" sz="3600"/>
              <a:t> </a:t>
            </a:r>
            <a:r>
              <a:rPr lang="sr-Cyrl-CS" altLang="en-US" sz="3600"/>
              <a:t>губит</a:t>
            </a:r>
            <a:r>
              <a:rPr lang="en-US" altLang="en-US" sz="3600"/>
              <a:t>a</a:t>
            </a:r>
            <a:r>
              <a:rPr lang="sr-Cyrl-CS" altLang="en-US" sz="3600"/>
              <a:t>к</a:t>
            </a:r>
            <a:r>
              <a:rPr lang="sr-Latn-CS" altLang="en-US" sz="3600"/>
              <a:t> </a:t>
            </a:r>
            <a:r>
              <a:rPr lang="sr-Cyrl-CS" altLang="en-US" sz="3600"/>
              <a:t>сензибилитета</a:t>
            </a:r>
            <a:r>
              <a:rPr lang="sr-Latn-CS" altLang="en-US" sz="3600"/>
              <a:t> ,</a:t>
            </a:r>
            <a:r>
              <a:rPr lang="sr-Cyrl-CS" altLang="en-US" sz="3600"/>
              <a:t>који</a:t>
            </a:r>
            <a:r>
              <a:rPr lang="sr-Latn-CS" altLang="en-US" sz="3600"/>
              <a:t> </a:t>
            </a:r>
            <a:r>
              <a:rPr lang="sr-Cyrl-CS" altLang="en-US" sz="3600"/>
              <a:t>је</a:t>
            </a:r>
            <a:r>
              <a:rPr lang="sr-Latn-CS" altLang="en-US" sz="3600"/>
              <a:t> </a:t>
            </a:r>
            <a:r>
              <a:rPr lang="sr-Cyrl-CS" altLang="en-US" sz="3600"/>
              <a:t>у</a:t>
            </a:r>
            <a:r>
              <a:rPr lang="sr-Latn-CS" altLang="en-US" sz="3600"/>
              <a:t> </a:t>
            </a:r>
            <a:r>
              <a:rPr lang="sr-Cyrl-CS" altLang="en-US" sz="3600"/>
              <a:t>почетку</a:t>
            </a:r>
            <a:r>
              <a:rPr lang="sr-Latn-CS" altLang="en-US" sz="3600"/>
              <a:t> </a:t>
            </a:r>
            <a:r>
              <a:rPr lang="sr-Cyrl-CS" altLang="en-US" sz="3600"/>
              <a:t>периодичан</a:t>
            </a:r>
            <a:endParaRPr lang="sr-Latn-CS" altLang="en-US" sz="3600"/>
          </a:p>
          <a:p>
            <a:pPr eaLnBrk="1" hangingPunct="1">
              <a:buClr>
                <a:srgbClr val="FF0000"/>
              </a:buClr>
            </a:pPr>
            <a:r>
              <a:rPr lang="sr-Latn-CS" altLang="en-US" sz="3600"/>
              <a:t> </a:t>
            </a:r>
            <a:r>
              <a:rPr lang="sr-Cyrl-CS" altLang="en-US" sz="3600"/>
              <a:t>Губитак</a:t>
            </a:r>
            <a:r>
              <a:rPr lang="sr-Latn-CS" altLang="en-US" sz="3600"/>
              <a:t> </a:t>
            </a:r>
            <a:r>
              <a:rPr lang="sr-Cyrl-CS" altLang="en-US" sz="3600"/>
              <a:t>пулса</a:t>
            </a:r>
            <a:r>
              <a:rPr lang="sr-Latn-CS" altLang="en-US" sz="3600"/>
              <a:t> </a:t>
            </a:r>
            <a:r>
              <a:rPr lang="sr-Cyrl-CS" altLang="en-US" sz="3600"/>
              <a:t>магистралних</a:t>
            </a:r>
            <a:r>
              <a:rPr lang="sr-Latn-CS" altLang="en-US" sz="3600"/>
              <a:t> </a:t>
            </a:r>
            <a:r>
              <a:rPr lang="sr-Cyrl-CS" altLang="en-US" sz="3600"/>
              <a:t>к</a:t>
            </a:r>
            <a:r>
              <a:rPr lang="sr-Latn-CS" altLang="en-US" sz="3600"/>
              <a:t> </a:t>
            </a:r>
            <a:r>
              <a:rPr lang="sr-Cyrl-CS" altLang="en-US" sz="3600"/>
              <a:t>с</a:t>
            </a:r>
            <a:r>
              <a:rPr lang="sr-Latn-CS" altLang="en-US" sz="3600"/>
              <a:t> </a:t>
            </a:r>
            <a:r>
              <a:rPr lang="sr-Cyrl-CS" altLang="en-US" sz="3600"/>
              <a:t>и</a:t>
            </a:r>
            <a:r>
              <a:rPr lang="sr-Latn-CS" altLang="en-US" sz="3600"/>
              <a:t> </a:t>
            </a:r>
            <a:r>
              <a:rPr lang="sr-Cyrl-CS" altLang="en-US" sz="3600"/>
              <a:t>парализа</a:t>
            </a:r>
            <a:r>
              <a:rPr lang="sr-Latn-CS" altLang="en-US" sz="3600"/>
              <a:t> </a:t>
            </a:r>
            <a:r>
              <a:rPr lang="sr-Cyrl-CS" altLang="en-US" sz="3600"/>
              <a:t>се</a:t>
            </a:r>
            <a:r>
              <a:rPr lang="sr-Latn-CS" altLang="en-US" sz="3600"/>
              <a:t> </a:t>
            </a:r>
            <a:r>
              <a:rPr lang="sr-Cyrl-CS" altLang="en-US" sz="3600"/>
              <a:t>дешавају</a:t>
            </a:r>
            <a:r>
              <a:rPr lang="sr-Latn-CS" altLang="en-US" sz="3600"/>
              <a:t> </a:t>
            </a:r>
            <a:r>
              <a:rPr lang="sr-Cyrl-CS" altLang="en-US" sz="3600"/>
              <a:t>у</a:t>
            </a:r>
            <a:r>
              <a:rPr lang="sr-Latn-CS" altLang="en-US" sz="3600"/>
              <a:t> </a:t>
            </a:r>
            <a:r>
              <a:rPr lang="sr-Cyrl-CS" altLang="en-US" sz="3600"/>
              <a:t>одмаклом</a:t>
            </a:r>
            <a:r>
              <a:rPr lang="sr-Latn-CS" altLang="en-US" sz="3600"/>
              <a:t> </a:t>
            </a:r>
            <a:r>
              <a:rPr lang="sr-Cyrl-CS" altLang="en-US" sz="3600"/>
              <a:t>стадијуму</a:t>
            </a:r>
            <a:r>
              <a:rPr lang="en-US" altLang="en-US" sz="3600"/>
              <a:t> </a:t>
            </a:r>
          </a:p>
        </p:txBody>
      </p:sp>
      <p:sp>
        <p:nvSpPr>
          <p:cNvPr id="44034" name="Slide Number Placeholder 4">
            <a:extLst>
              <a:ext uri="{FF2B5EF4-FFF2-40B4-BE49-F238E27FC236}">
                <a16:creationId xmlns:a16="http://schemas.microsoft.com/office/drawing/2014/main" id="{17471528-C744-4D26-A9BB-D238362D9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fld id="{638ADB6A-189F-40E2-9127-2573FA930F76}" type="slidenum">
              <a:rPr lang="en-US" altLang="en-US" sz="1200">
                <a:solidFill>
                  <a:srgbClr val="898989"/>
                </a:solidFill>
              </a:rPr>
              <a:pPr algn="ctr" eaLnBrk="1" hangingPunct="1"/>
              <a:t>52</a:t>
            </a:fld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advTm="72572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>
            <a:extLst>
              <a:ext uri="{FF2B5EF4-FFF2-40B4-BE49-F238E27FC236}">
                <a16:creationId xmlns:a16="http://schemas.microsoft.com/office/drawing/2014/main" id="{C14AC8A0-9534-4AFD-90A3-AC66C457E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Прогноза</a:t>
            </a:r>
            <a:r>
              <a:rPr lang="sr-Latn-CS" altLang="en-US"/>
              <a:t> Compartment Sy</a:t>
            </a:r>
            <a:endParaRPr lang="en-US" altLang="en-US"/>
          </a:p>
        </p:txBody>
      </p:sp>
      <p:sp>
        <p:nvSpPr>
          <p:cNvPr id="56323" name="Content Placeholder 2">
            <a:extLst>
              <a:ext uri="{FF2B5EF4-FFF2-40B4-BE49-F238E27FC236}">
                <a16:creationId xmlns:a16="http://schemas.microsoft.com/office/drawing/2014/main" id="{55634E09-EF36-4200-A875-54DC9F78F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Јавља</a:t>
            </a:r>
            <a:r>
              <a:rPr lang="sr-Latn-CS" altLang="en-US"/>
              <a:t> </a:t>
            </a:r>
            <a:r>
              <a:rPr lang="sr-Cyrl-CS" altLang="en-US"/>
              <a:t>се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 u="sng"/>
              <a:t>прве</a:t>
            </a:r>
            <a:r>
              <a:rPr lang="sr-Latn-CS" altLang="en-US" u="sng"/>
              <a:t> </a:t>
            </a:r>
            <a:r>
              <a:rPr lang="sr-Cyrl-CS" altLang="en-US" u="sng"/>
              <a:t>две</a:t>
            </a:r>
            <a:r>
              <a:rPr lang="sr-Latn-CS" altLang="en-US" u="sng"/>
              <a:t> </a:t>
            </a:r>
            <a:r>
              <a:rPr lang="sr-Cyrl-CS" altLang="en-US" u="sng"/>
              <a:t>недеље</a:t>
            </a:r>
            <a:r>
              <a:rPr lang="sr-Latn-CS" altLang="en-US" u="sng"/>
              <a:t> </a:t>
            </a:r>
            <a:r>
              <a:rPr lang="sr-Cyrl-CS" altLang="en-US" u="sng"/>
              <a:t>од</a:t>
            </a:r>
            <a:r>
              <a:rPr lang="sr-Latn-CS" altLang="en-US" u="sng"/>
              <a:t> </a:t>
            </a:r>
            <a:r>
              <a:rPr lang="sr-Cyrl-CS" altLang="en-US" u="sng"/>
              <a:t>повреде</a:t>
            </a:r>
            <a:r>
              <a:rPr lang="sr-Latn-CS" altLang="en-US" u="sng"/>
              <a:t>,</a:t>
            </a:r>
            <a:r>
              <a:rPr lang="sr-Cyrl-CS" altLang="en-US"/>
              <a:t>па</a:t>
            </a:r>
            <a:r>
              <a:rPr lang="sr-Latn-CS" altLang="en-US"/>
              <a:t> </a:t>
            </a:r>
            <a:r>
              <a:rPr lang="sr-Cyrl-CS" altLang="en-US"/>
              <a:t>је</a:t>
            </a:r>
            <a:r>
              <a:rPr lang="sr-Latn-CS" altLang="en-US"/>
              <a:t> </a:t>
            </a:r>
            <a:r>
              <a:rPr lang="sr-Cyrl-CS" altLang="en-US"/>
              <a:t>то</a:t>
            </a:r>
            <a:r>
              <a:rPr lang="sr-Latn-CS" altLang="en-US"/>
              <a:t> </a:t>
            </a:r>
            <a:r>
              <a:rPr lang="sr-Cyrl-CS" altLang="en-US"/>
              <a:t>период</a:t>
            </a:r>
            <a:r>
              <a:rPr lang="sr-Latn-CS" altLang="en-US"/>
              <a:t> </a:t>
            </a:r>
            <a:r>
              <a:rPr lang="sr-Cyrl-CS" altLang="en-US"/>
              <a:t>контроле</a:t>
            </a:r>
            <a:r>
              <a:rPr lang="en-US" altLang="en-US"/>
              <a:t>/</a:t>
            </a:r>
            <a:r>
              <a:rPr lang="sr-Latn-CS" altLang="en-US"/>
              <a:t> </a:t>
            </a:r>
            <a:r>
              <a:rPr lang="sr-Cyrl-CS" altLang="en-US"/>
              <a:t>могућих</a:t>
            </a:r>
            <a:r>
              <a:rPr lang="sr-Latn-CS" altLang="en-US"/>
              <a:t> </a:t>
            </a:r>
            <a:r>
              <a:rPr lang="sr-Cyrl-CS" altLang="en-US"/>
              <a:t>покрета</a:t>
            </a:r>
            <a:r>
              <a:rPr lang="sr-Latn-CS" altLang="en-US"/>
              <a:t>, </a:t>
            </a:r>
            <a:r>
              <a:rPr lang="sr-Cyrl-CS" altLang="en-US"/>
              <a:t>сензибилитета</a:t>
            </a:r>
            <a:r>
              <a:rPr lang="sr-Latn-CS" altLang="en-US"/>
              <a:t>,</a:t>
            </a:r>
            <a:r>
              <a:rPr lang="sr-Cyrl-CS" altLang="en-US"/>
              <a:t>циркулације</a:t>
            </a:r>
            <a:r>
              <a:rPr lang="en-US" altLang="en-US"/>
              <a:t>..</a:t>
            </a:r>
            <a:endParaRPr lang="sr-Latn-CS" altLang="en-US"/>
          </a:p>
          <a:p>
            <a:pPr eaLnBrk="1" hangingPunct="1"/>
            <a:r>
              <a:rPr lang="sr-Cyrl-CS" altLang="en-US"/>
              <a:t>Прогноза</a:t>
            </a:r>
            <a:r>
              <a:rPr lang="sr-Latn-CS" altLang="en-US"/>
              <a:t> </a:t>
            </a:r>
            <a:r>
              <a:rPr lang="sr-Cyrl-CS" altLang="en-US"/>
              <a:t>је</a:t>
            </a:r>
            <a:r>
              <a:rPr lang="sr-Latn-CS" altLang="en-US"/>
              <a:t> </a:t>
            </a:r>
            <a:r>
              <a:rPr lang="sr-Cyrl-CS" altLang="en-US"/>
              <a:t>боља</a:t>
            </a:r>
            <a:r>
              <a:rPr lang="sr-Latn-CS" altLang="en-US"/>
              <a:t> </a:t>
            </a:r>
            <a:r>
              <a:rPr lang="sr-Cyrl-CS" altLang="en-US"/>
              <a:t>ако</a:t>
            </a:r>
            <a:r>
              <a:rPr lang="sr-Latn-CS" altLang="en-US"/>
              <a:t> </a:t>
            </a:r>
            <a:r>
              <a:rPr lang="sr-Cyrl-CS" altLang="en-US"/>
              <a:t>нема</a:t>
            </a:r>
            <a:r>
              <a:rPr lang="sr-Latn-CS" altLang="en-US"/>
              <a:t> </a:t>
            </a:r>
            <a:r>
              <a:rPr lang="sr-Cyrl-CS" altLang="en-US"/>
              <a:t>комплетну</a:t>
            </a:r>
            <a:r>
              <a:rPr lang="sr-Latn-CS" altLang="en-US"/>
              <a:t> </a:t>
            </a:r>
            <a:r>
              <a:rPr lang="sr-Cyrl-CS" altLang="en-US"/>
              <a:t>слику</a:t>
            </a:r>
            <a:r>
              <a:rPr lang="sr-Latn-CS" altLang="en-US"/>
              <a:t> </a:t>
            </a:r>
          </a:p>
          <a:p>
            <a:pPr eaLnBrk="1" hangingPunct="1"/>
            <a:r>
              <a:rPr lang="sr-Cyrl-CS" altLang="en-US"/>
              <a:t>Ако</a:t>
            </a:r>
            <a:r>
              <a:rPr lang="sr-Latn-CS" altLang="en-US"/>
              <a:t> </a:t>
            </a:r>
            <a:r>
              <a:rPr lang="sr-Cyrl-CS" altLang="en-US"/>
              <a:t>наступи</a:t>
            </a:r>
            <a:r>
              <a:rPr lang="sr-Latn-CS" altLang="en-US"/>
              <a:t> </a:t>
            </a:r>
            <a:r>
              <a:rPr lang="sr-Cyrl-CS" altLang="en-US"/>
              <a:t>некроза</a:t>
            </a:r>
            <a:r>
              <a:rPr lang="sr-Latn-CS" altLang="en-US"/>
              <a:t>:</a:t>
            </a:r>
            <a:r>
              <a:rPr lang="sr-Cyrl-CS" altLang="en-US"/>
              <a:t>прсти</a:t>
            </a:r>
            <a:r>
              <a:rPr lang="sr-Latn-CS" altLang="en-US"/>
              <a:t> </a:t>
            </a:r>
            <a:r>
              <a:rPr lang="sr-Cyrl-CS" altLang="en-US"/>
              <a:t>испружени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МЦП</a:t>
            </a:r>
            <a:r>
              <a:rPr lang="sr-Latn-CS" altLang="en-US"/>
              <a:t> </a:t>
            </a:r>
            <a:r>
              <a:rPr lang="sr-Cyrl-CS" altLang="en-US"/>
              <a:t>савијени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ИФ</a:t>
            </a:r>
            <a:r>
              <a:rPr lang="sr-Latn-CS" altLang="en-US"/>
              <a:t> </a:t>
            </a:r>
            <a:r>
              <a:rPr lang="sr-Cyrl-CS" altLang="en-US"/>
              <a:t>зглобовима</a:t>
            </a: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64"/>
    </mc:Choice>
    <mc:Fallback xmlns="">
      <p:transition spd="slow" advTm="40064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5" descr="Compartment Volkmann">
            <a:extLst>
              <a:ext uri="{FF2B5EF4-FFF2-40B4-BE49-F238E27FC236}">
                <a16:creationId xmlns:a16="http://schemas.microsoft.com/office/drawing/2014/main" id="{F3A8B237-9FF6-4B05-80D3-82C2B7A53D73}"/>
              </a:ext>
            </a:extLst>
          </p:cNvPr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642938"/>
            <a:ext cx="6357938" cy="5214937"/>
          </a:xfrm>
          <a:noFill/>
        </p:spPr>
      </p:pic>
      <p:sp>
        <p:nvSpPr>
          <p:cNvPr id="43010" name="Slide Number Placeholder 3">
            <a:extLst>
              <a:ext uri="{FF2B5EF4-FFF2-40B4-BE49-F238E27FC236}">
                <a16:creationId xmlns:a16="http://schemas.microsoft.com/office/drawing/2014/main" id="{60463DA0-E209-4211-9A0E-394D178F1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fld id="{632051BD-BAEF-4FEB-827C-55BD648EC15C}" type="slidenum">
              <a:rPr lang="en-US" altLang="en-US" sz="1200">
                <a:solidFill>
                  <a:srgbClr val="898989"/>
                </a:solidFill>
              </a:rPr>
              <a:pPr algn="ctr" eaLnBrk="1" hangingPunct="1"/>
              <a:t>54</a:t>
            </a:fld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advTm="13825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>
            <a:extLst>
              <a:ext uri="{FF2B5EF4-FFF2-40B4-BE49-F238E27FC236}">
                <a16:creationId xmlns:a16="http://schemas.microsoft.com/office/drawing/2014/main" id="{BC57995B-F062-4F0F-85EC-FBB087986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 dirty="0"/>
              <a:t>Стадијуми </a:t>
            </a:r>
            <a:r>
              <a:rPr lang="sr-Latn-CS" altLang="en-US" dirty="0"/>
              <a:t>VK</a:t>
            </a:r>
            <a:endParaRPr lang="en-US" altLang="en-US" dirty="0"/>
          </a:p>
        </p:txBody>
      </p:sp>
      <p:sp>
        <p:nvSpPr>
          <p:cNvPr id="58371" name="Content Placeholder 2">
            <a:extLst>
              <a:ext uri="{FF2B5EF4-FFF2-40B4-BE49-F238E27FC236}">
                <a16:creationId xmlns:a16="http://schemas.microsoft.com/office/drawing/2014/main" id="{9986DB39-424A-4847-A8B2-DC0DA0F10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</a:t>
            </a:r>
            <a:r>
              <a:rPr lang="sr-Latn-CS" altLang="en-US" dirty="0"/>
              <a:t>: </a:t>
            </a:r>
            <a:r>
              <a:rPr lang="sr-Cyrl-CS" altLang="en-US" dirty="0" err="1"/>
              <a:t>контрактуре</a:t>
            </a:r>
            <a:r>
              <a:rPr lang="sr-Cyrl-CS" altLang="en-US" dirty="0"/>
              <a:t> 2-3 </a:t>
            </a:r>
            <a:r>
              <a:rPr lang="sr-Cyrl-CS" altLang="en-US" dirty="0" err="1"/>
              <a:t>прста,мало</a:t>
            </a:r>
            <a:r>
              <a:rPr lang="sr-Cyrl-CS" altLang="en-US" dirty="0"/>
              <a:t> оштећен или очуван сензибилитет</a:t>
            </a:r>
            <a:endParaRPr lang="sr-Latn-CS" altLang="en-US" dirty="0"/>
          </a:p>
          <a:p>
            <a:pPr eaLnBrk="1" hangingPunct="1"/>
            <a:r>
              <a:rPr lang="en-US" altLang="en-US" dirty="0"/>
              <a:t>II</a:t>
            </a:r>
            <a:r>
              <a:rPr lang="sr-Latn-CS" altLang="en-US" dirty="0"/>
              <a:t>:</a:t>
            </a:r>
            <a:r>
              <a:rPr lang="sr-Cyrl-CS" altLang="en-US" dirty="0"/>
              <a:t> сви прсти су </a:t>
            </a:r>
            <a:r>
              <a:rPr lang="sr-Cyrl-CS" altLang="en-US" dirty="0" err="1"/>
              <a:t>савијени,уобичајен</a:t>
            </a:r>
            <a:r>
              <a:rPr lang="sr-Cyrl-CS" altLang="en-US" dirty="0"/>
              <a:t>  сензибилитет</a:t>
            </a:r>
            <a:endParaRPr lang="sr-Latn-CS" altLang="en-US" dirty="0"/>
          </a:p>
          <a:p>
            <a:pPr eaLnBrk="1" hangingPunct="1"/>
            <a:r>
              <a:rPr lang="en-US" altLang="en-US" dirty="0"/>
              <a:t>III</a:t>
            </a:r>
            <a:r>
              <a:rPr lang="sr-Latn-CS" altLang="en-US" dirty="0"/>
              <a:t>:</a:t>
            </a:r>
            <a:r>
              <a:rPr lang="sr-Cyrl-CS" altLang="en-US" dirty="0"/>
              <a:t>сви мишићи подлактице и </a:t>
            </a:r>
            <a:r>
              <a:rPr lang="sr-Cyrl-CS" altLang="en-US" dirty="0" err="1"/>
              <a:t>шаке,обавезан</a:t>
            </a:r>
            <a:r>
              <a:rPr lang="sr-Cyrl-CS" altLang="en-US" dirty="0"/>
              <a:t> губитак </a:t>
            </a:r>
            <a:r>
              <a:rPr lang="sr-Cyrl-CS" altLang="en-US" dirty="0" err="1"/>
              <a:t>сензибилитета,неопипљив</a:t>
            </a:r>
            <a:r>
              <a:rPr lang="sr-Cyrl-CS" altLang="en-US" dirty="0"/>
              <a:t> пулс</a:t>
            </a:r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955"/>
    </mc:Choice>
    <mc:Fallback xmlns="">
      <p:transition spd="slow" advTm="34955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>
            <a:extLst>
              <a:ext uri="{FF2B5EF4-FFF2-40B4-BE49-F238E27FC236}">
                <a16:creationId xmlns:a16="http://schemas.microsoft.com/office/drawing/2014/main" id="{97ECEB6C-F51B-4BC4-B67E-3173EAD30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 dirty="0"/>
              <a:t>Повреде које доводе до</a:t>
            </a:r>
            <a:r>
              <a:rPr lang="sr-Cyrl-CS" altLang="en-US" dirty="0"/>
              <a:t> </a:t>
            </a:r>
            <a:r>
              <a:rPr lang="sr-Latn-CS" altLang="en-US" dirty="0"/>
              <a:t>VK</a:t>
            </a:r>
            <a:endParaRPr lang="en-US" altLang="en-US" dirty="0"/>
          </a:p>
        </p:txBody>
      </p:sp>
      <p:sp>
        <p:nvSpPr>
          <p:cNvPr id="59395" name="Content Placeholder 2">
            <a:extLst>
              <a:ext uri="{FF2B5EF4-FFF2-40B4-BE49-F238E27FC236}">
                <a16:creationId xmlns:a16="http://schemas.microsoft.com/office/drawing/2014/main" id="{E4C2F69E-1552-408D-9031-90E639CCB0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 u="sng"/>
              <a:t>Супракондиларни</a:t>
            </a:r>
            <a:r>
              <a:rPr lang="sr-Latn-CS" altLang="en-US" u="sng"/>
              <a:t> </a:t>
            </a:r>
            <a:r>
              <a:rPr lang="sr-Cyrl-CS" altLang="en-US" u="sng"/>
              <a:t>прелом</a:t>
            </a:r>
            <a:r>
              <a:rPr lang="sr-Latn-CS" altLang="en-US" u="sng"/>
              <a:t> </a:t>
            </a:r>
            <a:r>
              <a:rPr lang="sr-Cyrl-CS" altLang="en-US" u="sng"/>
              <a:t>лакта</a:t>
            </a:r>
            <a:r>
              <a:rPr lang="sr-Latn-CS" altLang="en-US" u="sng"/>
              <a:t> </a:t>
            </a:r>
            <a:r>
              <a:rPr lang="sr-Cyrl-CS" altLang="en-US" u="sng"/>
              <a:t>деце</a:t>
            </a:r>
            <a:endParaRPr lang="sr-Latn-CS" altLang="en-US" u="sng"/>
          </a:p>
          <a:p>
            <a:pPr eaLnBrk="1" hangingPunct="1"/>
            <a:r>
              <a:rPr lang="sr-Cyrl-CS" altLang="en-US"/>
              <a:t>Животињски ујед</a:t>
            </a:r>
          </a:p>
          <a:p>
            <a:pPr eaLnBrk="1" hangingPunct="1"/>
            <a:r>
              <a:rPr lang="sr-Cyrl-CS" altLang="en-US"/>
              <a:t>Преломи подлактице</a:t>
            </a:r>
          </a:p>
          <a:p>
            <a:pPr eaLnBrk="1" hangingPunct="1"/>
            <a:r>
              <a:rPr lang="sr-Cyrl-CS" altLang="en-US"/>
              <a:t>Поремећаји циркулације</a:t>
            </a:r>
          </a:p>
          <a:p>
            <a:pPr eaLnBrk="1" hangingPunct="1"/>
            <a:r>
              <a:rPr lang="sr-Cyrl-CS" altLang="en-US"/>
              <a:t>Опекотине</a:t>
            </a:r>
          </a:p>
          <a:p>
            <a:pPr eaLnBrk="1" hangingPunct="1"/>
            <a:r>
              <a:rPr lang="sr-Cyrl-CS" altLang="en-US"/>
              <a:t>Претерано вежбање</a:t>
            </a:r>
          </a:p>
          <a:p>
            <a:pPr eaLnBrk="1" hangingPunct="1"/>
            <a:r>
              <a:rPr lang="sr-Cyrl-CS" altLang="en-US"/>
              <a:t>Ињекције..</a:t>
            </a: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047"/>
    </mc:Choice>
    <mc:Fallback xmlns="">
      <p:transition spd="slow" advTm="36047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>
            <a:extLst>
              <a:ext uri="{FF2B5EF4-FFF2-40B4-BE49-F238E27FC236}">
                <a16:creationId xmlns:a16="http://schemas.microsoft.com/office/drawing/2014/main" id="{EE5294B6-156F-43FA-A63B-04255F7EA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altLang="en-US" dirty="0" err="1"/>
              <a:t>Лечењ</a:t>
            </a:r>
            <a:r>
              <a:rPr lang="en-US" altLang="en-US" dirty="0"/>
              <a:t>e</a:t>
            </a:r>
            <a:r>
              <a:rPr lang="sr-Cyrl-CS" altLang="en-US" dirty="0"/>
              <a:t> </a:t>
            </a:r>
            <a:r>
              <a:rPr lang="sr-Latn-CS" altLang="en-US" dirty="0"/>
              <a:t>VK</a:t>
            </a:r>
            <a:endParaRPr lang="en-US" altLang="en-US" dirty="0"/>
          </a:p>
        </p:txBody>
      </p:sp>
      <p:sp>
        <p:nvSpPr>
          <p:cNvPr id="60419" name="Content Placeholder 2">
            <a:extLst>
              <a:ext uri="{FF2B5EF4-FFF2-40B4-BE49-F238E27FC236}">
                <a16:creationId xmlns:a16="http://schemas.microsoft.com/office/drawing/2014/main" id="{7C586545-08A8-4F4A-B255-498457B5A4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Превенција</a:t>
            </a:r>
          </a:p>
          <a:p>
            <a:pPr eaLnBrk="1" hangingPunct="1"/>
            <a:endParaRPr lang="sr-Cyrl-CS" altLang="en-US"/>
          </a:p>
          <a:p>
            <a:pPr eaLnBrk="1" hangingPunct="1"/>
            <a:r>
              <a:rPr lang="sr-Cyrl-CS" altLang="en-US"/>
              <a:t>Препознати што пре!!!</a:t>
            </a:r>
          </a:p>
          <a:p>
            <a:pPr eaLnBrk="1" hangingPunct="1"/>
            <a:endParaRPr lang="sr-Cyrl-CS" altLang="en-US"/>
          </a:p>
          <a:p>
            <a:pPr eaLnBrk="1" hangingPunct="1"/>
            <a:endParaRPr lang="sr-Cyrl-CS" altLang="en-US"/>
          </a:p>
          <a:p>
            <a:pPr eaLnBrk="1" hangingPunct="1"/>
            <a:r>
              <a:rPr lang="sr-Cyrl-CS" altLang="en-US"/>
              <a:t>Корективни оперативни захват и физикално</a:t>
            </a: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332"/>
    </mc:Choice>
    <mc:Fallback xmlns="">
      <p:transition spd="slow" advTm="40332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CEE0C2AE-778E-4B52-B300-73A1525D10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78BC2DCF-645B-4269-9E64-247A54B11C9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676400"/>
            <a:ext cx="9144000" cy="5181600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Font typeface="Arial" panose="020B0604020202020204" pitchFamily="34" charset="0"/>
              <a:buNone/>
            </a:pPr>
            <a:endParaRPr lang="sr-Cyrl-CS" altLang="en-US" sz="4000"/>
          </a:p>
          <a:p>
            <a:pPr eaLnBrk="1" hangingPunct="1">
              <a:buClr>
                <a:srgbClr val="FF0000"/>
              </a:buClr>
              <a:buFontTx/>
              <a:buNone/>
            </a:pPr>
            <a:r>
              <a:rPr lang="sr-Cyrl-CS" altLang="en-US" sz="4000"/>
              <a:t>    </a:t>
            </a:r>
            <a:r>
              <a:rPr lang="sr-Cyrl-CS" altLang="en-US" sz="4000">
                <a:solidFill>
                  <a:srgbClr val="FF0000"/>
                </a:solidFill>
              </a:rPr>
              <a:t>хируршко</a:t>
            </a:r>
            <a:r>
              <a:rPr lang="sr-Latn-CS" altLang="en-US" sz="4000">
                <a:solidFill>
                  <a:srgbClr val="FF0000"/>
                </a:solidFill>
              </a:rPr>
              <a:t> </a:t>
            </a:r>
            <a:r>
              <a:rPr lang="sr-Cyrl-CS" altLang="en-US" sz="4000">
                <a:solidFill>
                  <a:srgbClr val="FF0000"/>
                </a:solidFill>
              </a:rPr>
              <a:t>ургентно</a:t>
            </a:r>
            <a:r>
              <a:rPr lang="sr-Latn-CS" altLang="en-US" sz="4000">
                <a:solidFill>
                  <a:srgbClr val="FF0000"/>
                </a:solidFill>
              </a:rPr>
              <a:t> </a:t>
            </a:r>
            <a:r>
              <a:rPr lang="sr-Cyrl-CS" altLang="en-US" sz="4000">
                <a:solidFill>
                  <a:srgbClr val="FF0000"/>
                </a:solidFill>
              </a:rPr>
              <a:t>стање</a:t>
            </a:r>
            <a:endParaRPr lang="sr-Latn-CS" altLang="en-US" sz="4000">
              <a:solidFill>
                <a:srgbClr val="FF0000"/>
              </a:solidFill>
            </a:endParaRPr>
          </a:p>
          <a:p>
            <a:pPr eaLnBrk="1" hangingPunct="1">
              <a:buClr>
                <a:srgbClr val="FF0000"/>
              </a:buClr>
            </a:pPr>
            <a:r>
              <a:rPr lang="sr-Latn-CS" altLang="en-US" sz="4000"/>
              <a:t> </a:t>
            </a:r>
            <a:r>
              <a:rPr lang="sr-Cyrl-CS" altLang="en-US" sz="4000"/>
              <a:t>Хирушко</a:t>
            </a:r>
            <a:r>
              <a:rPr lang="sr-Latn-CS" altLang="en-US" sz="4000"/>
              <a:t> </a:t>
            </a:r>
            <a:r>
              <a:rPr lang="sr-Cyrl-CS" altLang="en-US" sz="4000"/>
              <a:t>лечење</a:t>
            </a:r>
            <a:r>
              <a:rPr lang="sr-Latn-CS" altLang="en-US" sz="4000"/>
              <a:t>:</a:t>
            </a:r>
            <a:r>
              <a:rPr lang="sr-Cyrl-CS" altLang="en-US" sz="4000"/>
              <a:t>широка</a:t>
            </a:r>
            <a:r>
              <a:rPr lang="sr-Latn-CS" altLang="en-US" sz="4000"/>
              <a:t> </a:t>
            </a:r>
            <a:r>
              <a:rPr lang="sr-Cyrl-CS" altLang="en-US" sz="4000"/>
              <a:t>фасциотомија</a:t>
            </a:r>
            <a:r>
              <a:rPr lang="sr-Latn-CS" altLang="en-US" sz="4000"/>
              <a:t> </a:t>
            </a:r>
            <a:r>
              <a:rPr lang="sr-Cyrl-CS" altLang="en-US" sz="4000"/>
              <a:t>од</a:t>
            </a:r>
            <a:r>
              <a:rPr lang="sr-Latn-CS" altLang="en-US" sz="4000"/>
              <a:t> </a:t>
            </a:r>
            <a:r>
              <a:rPr lang="sr-Cyrl-CS" altLang="en-US" sz="4000"/>
              <a:t>лакта</a:t>
            </a:r>
            <a:r>
              <a:rPr lang="sr-Latn-CS" altLang="en-US" sz="4000"/>
              <a:t> </a:t>
            </a:r>
            <a:r>
              <a:rPr lang="sr-Cyrl-CS" altLang="en-US" sz="4000"/>
              <a:t>до</a:t>
            </a:r>
            <a:r>
              <a:rPr lang="sr-Latn-CS" altLang="en-US" sz="4000"/>
              <a:t> </a:t>
            </a:r>
            <a:r>
              <a:rPr lang="sr-Cyrl-CS" altLang="en-US" sz="4000"/>
              <a:t>ручног</a:t>
            </a:r>
            <a:r>
              <a:rPr lang="sr-Latn-CS" altLang="en-US" sz="4000"/>
              <a:t> </a:t>
            </a:r>
            <a:r>
              <a:rPr lang="sr-Cyrl-CS" altLang="en-US" sz="4000"/>
              <a:t>зглоба</a:t>
            </a:r>
            <a:endParaRPr lang="sr-Latn-CS" altLang="en-US" sz="4000"/>
          </a:p>
          <a:p>
            <a:pPr eaLnBrk="1" hangingPunct="1">
              <a:buClr>
                <a:srgbClr val="FF0000"/>
              </a:buClr>
            </a:pPr>
            <a:r>
              <a:rPr lang="sr-Latn-CS" altLang="en-US" sz="4000"/>
              <a:t>  </a:t>
            </a:r>
            <a:r>
              <a:rPr lang="sr-Cyrl-CS" altLang="en-US" sz="4000"/>
              <a:t>неминовно захтева физикално лечење</a:t>
            </a:r>
            <a:r>
              <a:rPr lang="en-US" altLang="en-US" sz="4000"/>
              <a:t> </a:t>
            </a:r>
          </a:p>
        </p:txBody>
      </p:sp>
    </p:spTree>
  </p:cSld>
  <p:clrMapOvr>
    <a:masterClrMapping/>
  </p:clrMapOvr>
  <p:transition advTm="17395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>
            <a:extLst>
              <a:ext uri="{FF2B5EF4-FFF2-40B4-BE49-F238E27FC236}">
                <a16:creationId xmlns:a16="http://schemas.microsoft.com/office/drawing/2014/main" id="{6CF66284-615C-4D0F-A542-8CE70E067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245225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fld id="{F10BBFDF-6A98-4D51-95AC-667875C5CD3B}" type="slidenum">
              <a:rPr lang="en-US" altLang="en-US" sz="1200">
                <a:latin typeface="Arial Black" panose="020B0A04020102020204" pitchFamily="34" charset="0"/>
              </a:rPr>
              <a:pPr algn="ctr" eaLnBrk="1" hangingPunct="1"/>
              <a:t>6</a:t>
            </a:fld>
            <a:endParaRPr lang="en-US" altLang="en-US" sz="1200">
              <a:latin typeface="Arial Black" panose="020B0A04020102020204" pitchFamily="34" charset="0"/>
            </a:endParaRPr>
          </a:p>
        </p:txBody>
      </p:sp>
      <p:sp>
        <p:nvSpPr>
          <p:cNvPr id="8195" name="Date Placeholder 4">
            <a:extLst>
              <a:ext uri="{FF2B5EF4-FFF2-40B4-BE49-F238E27FC236}">
                <a16:creationId xmlns:a16="http://schemas.microsoft.com/office/drawing/2014/main" id="{E542F444-2CF1-4A6D-9814-7023E204554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endParaRPr lang="en-US" altLang="en-US" sz="1200">
              <a:latin typeface="Arial" panose="020B0604020202020204" pitchFamily="34" charset="0"/>
            </a:endParaRPr>
          </a:p>
        </p:txBody>
      </p:sp>
      <p:pic>
        <p:nvPicPr>
          <p:cNvPr id="8196" name="Picture 5">
            <a:extLst>
              <a:ext uri="{FF2B5EF4-FFF2-40B4-BE49-F238E27FC236}">
                <a16:creationId xmlns:a16="http://schemas.microsoft.com/office/drawing/2014/main" id="{AE0B5809-C303-498F-9556-135E2954E823}"/>
              </a:ext>
            </a:extLst>
          </p:cNvPr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1" t="18526" r="49178" b="26822"/>
          <a:stretch>
            <a:fillRect/>
          </a:stretch>
        </p:blipFill>
        <p:spPr>
          <a:xfrm>
            <a:off x="1455738" y="690563"/>
            <a:ext cx="5622925" cy="5576887"/>
          </a:xfrm>
        </p:spPr>
      </p:pic>
    </p:spTree>
  </p:cSld>
  <p:clrMapOvr>
    <a:masterClrMapping/>
  </p:clrMapOvr>
  <p:transition spd="slow" advTm="17146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>
            <a:extLst>
              <a:ext uri="{FF2B5EF4-FFF2-40B4-BE49-F238E27FC236}">
                <a16:creationId xmlns:a16="http://schemas.microsoft.com/office/drawing/2014/main" id="{5461133A-580C-4088-AD63-DC624C8B9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245225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fld id="{89E4132A-A684-4676-B1B7-C5865615B006}" type="slidenum">
              <a:rPr lang="en-US" altLang="en-US" sz="1200">
                <a:latin typeface="Arial Black" panose="020B0A04020102020204" pitchFamily="34" charset="0"/>
              </a:rPr>
              <a:pPr algn="ctr" eaLnBrk="1" hangingPunct="1"/>
              <a:t>7</a:t>
            </a:fld>
            <a:endParaRPr lang="en-US" altLang="en-US" sz="1200">
              <a:latin typeface="Arial Black" panose="020B0A04020102020204" pitchFamily="34" charset="0"/>
            </a:endParaRPr>
          </a:p>
        </p:txBody>
      </p:sp>
      <p:sp>
        <p:nvSpPr>
          <p:cNvPr id="9219" name="Date Placeholder 4">
            <a:extLst>
              <a:ext uri="{FF2B5EF4-FFF2-40B4-BE49-F238E27FC236}">
                <a16:creationId xmlns:a16="http://schemas.microsoft.com/office/drawing/2014/main" id="{6C2C5D51-A3C8-4B3F-A88F-CED6564EE59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7838D1A7-FB45-44F9-A9EC-A7B8C250EACF}" type="datetime1">
              <a:rPr lang="en-US" altLang="en-US" sz="1200" smtClean="0">
                <a:latin typeface="Arial" panose="020B0604020202020204" pitchFamily="34" charset="0"/>
              </a:rPr>
              <a:pPr algn="r" eaLnBrk="1" hangingPunct="1"/>
              <a:t>9/30/2020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pic>
        <p:nvPicPr>
          <p:cNvPr id="9220" name="Picture 5" descr="osteoni">
            <a:extLst>
              <a:ext uri="{FF2B5EF4-FFF2-40B4-BE49-F238E27FC236}">
                <a16:creationId xmlns:a16="http://schemas.microsoft.com/office/drawing/2014/main" id="{C586E857-E4ED-4C26-ACCD-A4725147A651}"/>
              </a:ext>
            </a:extLst>
          </p:cNvPr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01" b="-2"/>
          <a:stretch>
            <a:fillRect/>
          </a:stretch>
        </p:blipFill>
        <p:spPr>
          <a:xfrm>
            <a:off x="712788" y="1524000"/>
            <a:ext cx="7165975" cy="4181475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41"/>
    </mc:Choice>
    <mc:Fallback xmlns="">
      <p:transition spd="slow" advTm="514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>
            <a:extLst>
              <a:ext uri="{FF2B5EF4-FFF2-40B4-BE49-F238E27FC236}">
                <a16:creationId xmlns:a16="http://schemas.microsoft.com/office/drawing/2014/main" id="{BCEEA996-B8DB-48B2-9FC4-547B59AC1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fld id="{B07915F8-A530-457D-8414-3D615EDAA63D}" type="slidenum">
              <a:rPr lang="en-US" altLang="en-US" sz="1200">
                <a:latin typeface="Arial Black" panose="020B0A04020102020204" pitchFamily="34" charset="0"/>
              </a:rPr>
              <a:pPr algn="ctr" eaLnBrk="1" hangingPunct="1"/>
              <a:t>8</a:t>
            </a:fld>
            <a:endParaRPr lang="en-US" altLang="en-US" sz="1200">
              <a:latin typeface="Arial Black" panose="020B0A04020102020204" pitchFamily="34" charset="0"/>
            </a:endParaRPr>
          </a:p>
        </p:txBody>
      </p:sp>
      <p:sp>
        <p:nvSpPr>
          <p:cNvPr id="10243" name="Date Placeholder 6">
            <a:extLst>
              <a:ext uri="{FF2B5EF4-FFF2-40B4-BE49-F238E27FC236}">
                <a16:creationId xmlns:a16="http://schemas.microsoft.com/office/drawing/2014/main" id="{51BB295D-CA27-4E29-BA67-4C8F3689CA5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fld id="{298EBA8C-61F9-4090-A08D-DA98D4EFF7AD}" type="datetime1">
              <a:rPr lang="en-US" altLang="en-US" sz="1200" smtClean="0">
                <a:latin typeface="Arial" panose="020B0604020202020204" pitchFamily="34" charset="0"/>
              </a:rPr>
              <a:pPr algn="r" eaLnBrk="1" hangingPunct="1"/>
              <a:t>9/30/2020</a:t>
            </a:fld>
            <a:endParaRPr lang="en-US" altLang="en-US" sz="1200">
              <a:latin typeface="Arial" panose="020B0604020202020204" pitchFamily="34" charset="0"/>
            </a:endParaRPr>
          </a:p>
        </p:txBody>
      </p:sp>
      <p:sp>
        <p:nvSpPr>
          <p:cNvPr id="10244" name="Rectangle 1026">
            <a:extLst>
              <a:ext uri="{FF2B5EF4-FFF2-40B4-BE49-F238E27FC236}">
                <a16:creationId xmlns:a16="http://schemas.microsoft.com/office/drawing/2014/main" id="{FD0E6D58-8FBF-4432-A266-0D5D2C071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50" y="381000"/>
            <a:ext cx="80581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sr-Cyrl-CS" altLang="en-US" sz="4000"/>
              <a:t>Грађа</a:t>
            </a:r>
            <a:r>
              <a:rPr lang="en-US" altLang="en-US" sz="4000"/>
              <a:t> </a:t>
            </a:r>
            <a:r>
              <a:rPr lang="sr-Cyrl-CS" altLang="en-US" sz="4000"/>
              <a:t>кости</a:t>
            </a:r>
            <a:endParaRPr lang="en-US" altLang="en-US" sz="4000"/>
          </a:p>
        </p:txBody>
      </p:sp>
      <p:sp>
        <p:nvSpPr>
          <p:cNvPr id="10245" name="Rectangle 1029">
            <a:extLst>
              <a:ext uri="{FF2B5EF4-FFF2-40B4-BE49-F238E27FC236}">
                <a16:creationId xmlns:a16="http://schemas.microsoft.com/office/drawing/2014/main" id="{1853FAEE-398A-4689-9AF0-FD9675B36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957513"/>
            <a:ext cx="10287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0246" name="Rectangle 1047">
            <a:extLst>
              <a:ext uri="{FF2B5EF4-FFF2-40B4-BE49-F238E27FC236}">
                <a16:creationId xmlns:a16="http://schemas.microsoft.com/office/drawing/2014/main" id="{5AE476A3-BA32-480B-B7BB-C1975CD5A53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043363" cy="3886200"/>
          </a:xfrm>
        </p:spPr>
        <p:txBody>
          <a:bodyPr/>
          <a:lstStyle/>
          <a:p>
            <a:pPr eaLnBrk="1" hangingPunct="1"/>
            <a:endParaRPr lang="en-US" altLang="en-US" sz="2800"/>
          </a:p>
          <a:p>
            <a:pPr eaLnBrk="1" hangingPunct="1"/>
            <a:r>
              <a:rPr lang="sr-Cyrl-CS" altLang="en-US" sz="2800"/>
              <a:t>компакта</a:t>
            </a:r>
            <a:r>
              <a:rPr lang="en-US" altLang="en-US" sz="2800"/>
              <a:t>, </a:t>
            </a:r>
            <a:r>
              <a:rPr lang="sr-Cyrl-CS" altLang="en-US" sz="2800"/>
              <a:t>кортикална</a:t>
            </a:r>
            <a:endParaRPr lang="en-US" altLang="en-US" sz="2800"/>
          </a:p>
          <a:p>
            <a:pPr eaLnBrk="1" hangingPunct="1"/>
            <a:endParaRPr lang="en-US" altLang="en-US" sz="2800"/>
          </a:p>
          <a:p>
            <a:pPr eaLnBrk="1" hangingPunct="1"/>
            <a:endParaRPr lang="en-US" altLang="en-US" sz="2800"/>
          </a:p>
          <a:p>
            <a:pPr eaLnBrk="1" hangingPunct="1"/>
            <a:r>
              <a:rPr lang="sr-Cyrl-CS" altLang="en-US" sz="2800"/>
              <a:t>спонгиозна</a:t>
            </a:r>
            <a:r>
              <a:rPr lang="en-US" altLang="en-US" sz="2800"/>
              <a:t>, </a:t>
            </a:r>
            <a:r>
              <a:rPr lang="sr-Cyrl-CS" altLang="en-US" sz="2800"/>
              <a:t>трабекуларна</a:t>
            </a:r>
            <a:r>
              <a:rPr lang="en-US" altLang="en-US" sz="2800"/>
              <a:t> </a:t>
            </a:r>
          </a:p>
          <a:p>
            <a:pPr eaLnBrk="1" hangingPunct="1"/>
            <a:endParaRPr lang="en-US" altLang="en-US" sz="280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sr-Cyrl-CS" altLang="en-US" sz="2000"/>
              <a:t>У</a:t>
            </a:r>
            <a:r>
              <a:rPr lang="en-US" altLang="en-US" sz="2000"/>
              <a:t> </a:t>
            </a:r>
            <a:r>
              <a:rPr lang="sr-Cyrl-CS" altLang="en-US" sz="2000"/>
              <a:t>хистолошком</a:t>
            </a:r>
            <a:r>
              <a:rPr lang="en-US" altLang="en-US" sz="2000"/>
              <a:t> </a:t>
            </a:r>
            <a:r>
              <a:rPr lang="sr-Cyrl-CS" altLang="en-US" sz="2000"/>
              <a:t>смислу</a:t>
            </a:r>
            <a:r>
              <a:rPr lang="en-US" altLang="en-US" sz="2000"/>
              <a:t> </a:t>
            </a:r>
            <a:r>
              <a:rPr lang="sr-Cyrl-CS" altLang="en-US" sz="2000"/>
              <a:t>обе</a:t>
            </a:r>
            <a:r>
              <a:rPr lang="en-US" altLang="en-US" sz="2000"/>
              <a:t> </a:t>
            </a:r>
            <a:r>
              <a:rPr lang="sr-Cyrl-CS" altLang="en-US" sz="2000"/>
              <a:t>врста</a:t>
            </a:r>
            <a:r>
              <a:rPr lang="en-US" altLang="en-US" sz="2000"/>
              <a:t> </a:t>
            </a:r>
            <a:r>
              <a:rPr lang="sr-Cyrl-CS" altLang="en-US" sz="2000"/>
              <a:t>се</a:t>
            </a:r>
            <a:r>
              <a:rPr lang="en-US" altLang="en-US" sz="2000"/>
              <a:t> </a:t>
            </a:r>
            <a:r>
              <a:rPr lang="sr-Cyrl-CS" altLang="en-US" sz="2000"/>
              <a:t>састоје</a:t>
            </a:r>
            <a:r>
              <a:rPr lang="en-US" altLang="en-US" sz="2000"/>
              <a:t> </a:t>
            </a:r>
            <a:r>
              <a:rPr lang="sr-Cyrl-CS" altLang="en-US" sz="2000"/>
              <a:t>од</a:t>
            </a:r>
            <a:r>
              <a:rPr lang="en-US" altLang="en-US" sz="2000"/>
              <a:t> </a:t>
            </a:r>
            <a:r>
              <a:rPr lang="sr-Cyrl-CS" altLang="en-US" sz="2000"/>
              <a:t>ламеларне</a:t>
            </a:r>
            <a:r>
              <a:rPr lang="en-US" altLang="en-US" sz="2000"/>
              <a:t> </a:t>
            </a:r>
            <a:r>
              <a:rPr lang="sr-Cyrl-CS" altLang="en-US" sz="2000"/>
              <a:t>кости</a:t>
            </a:r>
            <a:endParaRPr lang="en-US" altLang="en-US" sz="2000"/>
          </a:p>
        </p:txBody>
      </p:sp>
      <p:pic>
        <p:nvPicPr>
          <p:cNvPr id="10247" name="Picture 1046" descr="kuk">
            <a:extLst>
              <a:ext uri="{FF2B5EF4-FFF2-40B4-BE49-F238E27FC236}">
                <a16:creationId xmlns:a16="http://schemas.microsoft.com/office/drawing/2014/main" id="{776D9996-EBF2-4AC6-BF57-9C74271A8CB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43463" y="1752600"/>
            <a:ext cx="3538537" cy="48006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870"/>
    </mc:Choice>
    <mc:Fallback xmlns="">
      <p:transition spd="slow" advTm="1287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68188C53-4E08-4B71-94F0-1B10DCADE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5105400"/>
          </a:xfrm>
        </p:spPr>
        <p:txBody>
          <a:bodyPr/>
          <a:lstStyle/>
          <a:p>
            <a:r>
              <a:rPr lang="sr-Cyrl-CS" altLang="en-US"/>
              <a:t>Поремећаји</a:t>
            </a:r>
            <a:r>
              <a:rPr lang="sr-Latn-CS" altLang="en-US"/>
              <a:t> </a:t>
            </a:r>
            <a:r>
              <a:rPr lang="sr-Cyrl-CS" altLang="en-US"/>
              <a:t>стварања</a:t>
            </a:r>
            <a:r>
              <a:rPr lang="sr-Latn-CS" altLang="en-US"/>
              <a:t> </a:t>
            </a:r>
            <a:r>
              <a:rPr lang="sr-Cyrl-CS" altLang="en-US"/>
              <a:t>калуса</a:t>
            </a: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02"/>
    </mc:Choice>
    <mc:Fallback xmlns="">
      <p:transition spd="slow" advTm="7602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1429</TotalTime>
  <Words>1990</Words>
  <Application>Microsoft Office PowerPoint</Application>
  <PresentationFormat>On-screen Show (4:3)</PresentationFormat>
  <Paragraphs>359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4" baseType="lpstr">
      <vt:lpstr>Arial</vt:lpstr>
      <vt:lpstr>Arial Black</vt:lpstr>
      <vt:lpstr>Calibri</vt:lpstr>
      <vt:lpstr>Times New Roman</vt:lpstr>
      <vt:lpstr>Wingdings</vt:lpstr>
      <vt:lpstr>Office Theme</vt:lpstr>
      <vt:lpstr>Рехабилитација болесника са компликацијама посттрауматских стања</vt:lpstr>
      <vt:lpstr>Компликације посттрауматских стања</vt:lpstr>
      <vt:lpstr>Компликације према патолошком супстрату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Поремећаји стварања калуса</vt:lpstr>
      <vt:lpstr>Коштано зарастање</vt:lpstr>
      <vt:lpstr>Фазе коштаног зарастања</vt:lpstr>
      <vt:lpstr>1.Стадијум хематома</vt:lpstr>
      <vt:lpstr>Стадијум хематома</vt:lpstr>
      <vt:lpstr>2.Организација хематома</vt:lpstr>
      <vt:lpstr>Организација хематома</vt:lpstr>
      <vt:lpstr>3.Стадијум меког калуса</vt:lpstr>
      <vt:lpstr>4.Ст тврдог калуса-ремоделирање</vt:lpstr>
      <vt:lpstr>Услови неопходни за премошћавање фрактурне пукотине (Мc Кibbin, 1978)</vt:lpstr>
      <vt:lpstr>Фактори који утичу на коштано зарастање</vt:lpstr>
      <vt:lpstr>Узроци одложеног срастања или несрастања (Наде, 1984)</vt:lpstr>
      <vt:lpstr>Незарастање је престанак процеса репарације прелома</vt:lpstr>
      <vt:lpstr> Незарастање</vt:lpstr>
      <vt:lpstr> СТИМУЛАЦИЈА ОСТЕОГЕНЕЗЕ ЗА ВРЕМЕ ИМОБИЛИЗАЦИЈЕ</vt:lpstr>
      <vt:lpstr>Poremećaji stvaranja kalusa</vt:lpstr>
      <vt:lpstr>Псеудоартроза фемура</vt:lpstr>
      <vt:lpstr>PowerPoint Presentation</vt:lpstr>
      <vt:lpstr>PowerPoint Presentation</vt:lpstr>
      <vt:lpstr>PowerPoint Presentation</vt:lpstr>
      <vt:lpstr>Mb Sudeck</vt:lpstr>
      <vt:lpstr>Номенклатура</vt:lpstr>
      <vt:lpstr>Алгодистрофични синдроми</vt:lpstr>
      <vt:lpstr> IASP kriterijumi za CRPS</vt:lpstr>
      <vt:lpstr>Етиологијa Mb Sudeck</vt:lpstr>
      <vt:lpstr>Патогенеза Мб Sudeck</vt:lpstr>
      <vt:lpstr>Патогенезa Mb Sudeck</vt:lpstr>
      <vt:lpstr>Circulus vitiosus</vt:lpstr>
      <vt:lpstr>Gate control</vt:lpstr>
      <vt:lpstr>Патогенезa Mb Sudeck</vt:lpstr>
      <vt:lpstr>I stadijum Mb Sudeck-st zapaljenja</vt:lpstr>
      <vt:lpstr>II st Mb Sudeck-st distrofije/kontraktura</vt:lpstr>
      <vt:lpstr>III ст Mb Sudeck-инвалидитета</vt:lpstr>
      <vt:lpstr>Дијагностика Мб Sudeck</vt:lpstr>
      <vt:lpstr>Медикаментно лечење Мb Sudeck</vt:lpstr>
      <vt:lpstr>Физикално лечење I стадијума</vt:lpstr>
      <vt:lpstr>Физикално лечење II стадијума</vt:lpstr>
      <vt:lpstr>Физикално лечење III стадијума</vt:lpstr>
      <vt:lpstr>PowerPoint Presentation</vt:lpstr>
      <vt:lpstr>Volkmanova ishemična kontraktura (Compartment Sy)</vt:lpstr>
      <vt:lpstr>Синоними</vt:lpstr>
      <vt:lpstr>Смањењење compartmenta</vt:lpstr>
      <vt:lpstr>Повећање садржаја у  compartment</vt:lpstr>
      <vt:lpstr>“5PPain,pallor,paresthesias,paralysis, pulselessnes.  </vt:lpstr>
      <vt:lpstr>Прогноза Compartment Sy</vt:lpstr>
      <vt:lpstr>PowerPoint Presentation</vt:lpstr>
      <vt:lpstr>Стадијуми VK</vt:lpstr>
      <vt:lpstr>Повреде које доводе до VK</vt:lpstr>
      <vt:lpstr>Лечењe VK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q</cp:lastModifiedBy>
  <cp:revision>68</cp:revision>
  <dcterms:created xsi:type="dcterms:W3CDTF">1601-01-01T00:00:00Z</dcterms:created>
  <dcterms:modified xsi:type="dcterms:W3CDTF">2020-09-30T20:32:36Z</dcterms:modified>
</cp:coreProperties>
</file>